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charts/chart1.xml" ContentType="application/vnd.openxmlformats-officedocument.drawingml.chart+xml"/>
  <Override PartName="/ppt/media/image18.jpeg" ContentType="image/jpeg"/>
  <Override PartName="/ppt/media/image19.jpeg" ContentType="image/jpeg"/>
  <Override PartName="/ppt/media/image20.jpeg" ContentType="image/jpeg"/>
  <Override PartName="/ppt/media/image21.jpeg" ContentType="image/jpeg"/>
  <Override PartName="/ppt/media/image22.jpeg" ContentType="image/jpeg"/>
  <Override PartName="/ppt/media/image23.jpeg" ContentType="image/jpeg"/>
  <Override PartName="/ppt/media/image24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/Relationships>

</file>

<file path=ppt/charts/_rels/chart1.xml.rels><?xml version="1.0" encoding="UTF-8" standalone="yes"?><Relationships xmlns="http://schemas.openxmlformats.org/package/2006/relationships"><Relationship Id="rId1" Type="http://schemas.openxmlformats.org/officeDocument/2006/relationships/package" Target="../embeddings/Microsoft_Excel_Sheet1.xlsx"/></Relationships>
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roundedCorners val="0"/>
  <c:chart>
    <c:autoTitleDeleted val="1"/>
    <c:plotArea>
      <c:layout>
        <c:manualLayout>
          <c:layoutTarget val="inner"/>
          <c:xMode val="edge"/>
          <c:yMode val="edge"/>
          <c:x val="0.0593996"/>
          <c:y val="0.0444935"/>
          <c:w val="0.9356"/>
          <c:h val="0.814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 มาก</c:v>
                </c:pt>
              </c:strCache>
            </c:strRef>
          </c:tx>
          <c:spPr>
            <a:gradFill flip="none" rotWithShape="1">
              <a:gsLst>
                <a:gs pos="0">
                  <a:schemeClr val="accent1">
                    <a:satOff val="-3355"/>
                    <a:lumOff val="26614"/>
                  </a:schemeClr>
                </a:gs>
                <a:gs pos="100000">
                  <a:schemeClr val="accent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ด้านกระบวนการ</c:v>
                </c:pt>
                <c:pt idx="1">
                  <c:v>ด้านเจ้าหน้าที่/วิทยากร</c:v>
                </c:pt>
                <c:pt idx="2">
                  <c:v>ด้านสิ่งอำนวยความสะดวก</c:v>
                </c:pt>
                <c:pt idx="3">
                  <c:v>ด้านคุณภาพ</c:v>
                </c:pt>
              </c:strCache>
            </c:strRef>
          </c:cat>
          <c:val>
            <c:numRef>
              <c:f>Sheet1!$B$2:$E$2</c:f>
              <c:numCache>
                <c:ptCount val="4"/>
                <c:pt idx="0">
                  <c:v>53.500000</c:v>
                </c:pt>
                <c:pt idx="1">
                  <c:v>62.000000</c:v>
                </c:pt>
                <c:pt idx="2">
                  <c:v>53.000000</c:v>
                </c:pt>
                <c:pt idx="3">
                  <c:v>50.500000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ปานกลาง</c:v>
                </c:pt>
              </c:strCache>
            </c:strRef>
          </c:tx>
          <c:spPr>
            <a:gradFill flip="none" rotWithShape="1">
              <a:gsLst>
                <a:gs pos="0">
                  <a:schemeClr val="accent2">
                    <a:hueOff val="-2473793"/>
                    <a:satOff val="-50209"/>
                    <a:lumOff val="23543"/>
                  </a:schemeClr>
                </a:gs>
                <a:gs pos="100000">
                  <a:schemeClr val="accent2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ด้านกระบวนการ</c:v>
                </c:pt>
                <c:pt idx="1">
                  <c:v>ด้านเจ้าหน้าที่/วิทยากร</c:v>
                </c:pt>
                <c:pt idx="2">
                  <c:v>ด้านสิ่งอำนวยความสะดวก</c:v>
                </c:pt>
                <c:pt idx="3">
                  <c:v>ด้านคุณภาพ</c:v>
                </c:pt>
              </c:strCache>
            </c:strRef>
          </c:cat>
          <c:val>
            <c:numRef>
              <c:f>Sheet1!$B$3:$E$3</c:f>
              <c:numCache>
                <c:ptCount val="4"/>
                <c:pt idx="0">
                  <c:v>36.000000</c:v>
                </c:pt>
                <c:pt idx="1">
                  <c:v>21.000000</c:v>
                </c:pt>
                <c:pt idx="2">
                  <c:v>33.000000</c:v>
                </c:pt>
                <c:pt idx="3">
                  <c:v>32.500000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น้อย</c:v>
                </c:pt>
              </c:strCache>
            </c:strRef>
          </c:tx>
          <c:spPr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c:spPr>
          <c:invertIfNegative val="0"/>
          <c:dLbls>
            <c:numFmt formatCode="#,##0" sourceLinked="0"/>
            <c:txPr>
              <a:bodyPr/>
              <a:lstStyle/>
              <a:p>
                <a:pPr>
                  <a:defRPr b="0" i="0" strike="noStrike" sz="2600" u="none">
                    <a:solidFill>
                      <a:srgbClr val="FFFFFF"/>
                    </a:solidFill>
                    <a:effectLst>
                      <a:outerShdw sx="100000" sy="100000" kx="0" ky="0" algn="tl" rotWithShape="1" blurRad="127000" dist="25433" dir="5400000">
                        <a:srgbClr val="000000">
                          <a:alpha val="60000"/>
                        </a:srgbClr>
                      </a:outerShdw>
                    </a:effectLst>
                    <a:latin typeface="Helvetica Light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Sheet1!$B$1:$E$1</c:f>
              <c:strCache>
                <c:ptCount val="4"/>
                <c:pt idx="0">
                  <c:v>ด้านกระบวนการ</c:v>
                </c:pt>
                <c:pt idx="1">
                  <c:v>ด้านเจ้าหน้าที่/วิทยากร</c:v>
                </c:pt>
                <c:pt idx="2">
                  <c:v>ด้านสิ่งอำนวยความสะดวก</c:v>
                </c:pt>
                <c:pt idx="3">
                  <c:v>ด้านคุณภาพ</c:v>
                </c:pt>
              </c:strCache>
            </c:strRef>
          </c:cat>
          <c:val>
            <c:numRef>
              <c:f>Sheet1!$B$4:$E$4</c:f>
              <c:numCache>
                <c:ptCount val="4"/>
                <c:pt idx="0">
                  <c:v>10.500000</c:v>
                </c:pt>
                <c:pt idx="1">
                  <c:v>17.000000</c:v>
                </c:pt>
                <c:pt idx="2">
                  <c:v>14.000000</c:v>
                </c:pt>
                <c:pt idx="3">
                  <c:v>17.000000</c:v>
                </c:pt>
              </c:numCache>
            </c:numRef>
          </c:val>
        </c:ser>
        <c:gapWidth val="40"/>
        <c:overlap val="-10"/>
        <c:axId val="2094734552"/>
        <c:axId val="2094734553"/>
      </c:barChart>
      <c:catAx>
        <c:axId val="20947345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0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3"/>
        <c:crosses val="autoZero"/>
        <c:auto val="1"/>
        <c:lblAlgn val="ctr"/>
        <c:noMultiLvlLbl val="1"/>
      </c:catAx>
      <c:valAx>
        <c:axId val="2094734553"/>
        <c:scaling>
          <c:orientation val="minMax"/>
        </c:scaling>
        <c:delete val="0"/>
        <c:axPos val="l"/>
        <c:majorGridlines>
          <c:spPr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c:spPr>
        </c:majorGridlines>
        <c:minorGridlines>
          <c:spPr>
            <a:ln w="12700" cap="flat">
              <a:solidFill>
                <a:srgbClr val="919191"/>
              </a:solidFill>
              <a:custDash>
                <a:ds d="100000" sp="200000"/>
              </a:custDash>
              <a:miter lim="400000"/>
            </a:ln>
          </c:spPr>
        </c:minorGridlines>
        <c:numFmt formatCode="General" sourceLinked="0"/>
        <c:majorTickMark val="out"/>
        <c:minorTickMark val="none"/>
        <c:tickLblPos val="nextTo"/>
        <c:spPr>
          <a:ln w="12700" cap="flat">
            <a:solidFill>
              <a:srgbClr val="000000"/>
            </a:solidFill>
            <a:prstDash val="solid"/>
            <a:miter lim="400000"/>
          </a:ln>
        </c:spPr>
        <c:txPr>
          <a:bodyPr rot="0"/>
          <a:lstStyle/>
          <a:p>
            <a:pPr>
              <a:defRPr b="0" i="0" strike="noStrike" sz="2000" u="none">
                <a:solidFill>
                  <a:srgbClr val="000000"/>
                </a:solidFill>
                <a:latin typeface="Helvetica Light"/>
              </a:defRPr>
            </a:pPr>
          </a:p>
        </c:txPr>
        <c:crossAx val="2094734552"/>
        <c:crosses val="autoZero"/>
        <c:crossBetween val="between"/>
        <c:majorUnit val="17.5"/>
        <c:minorUnit val="8.75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</c:chart>
  <c:spPr>
    <a:noFill/>
    <a:ln>
      <a:noFill/>
    </a:ln>
    <a:effectLst/>
  </c:spPr>
  <c:externalData r:id="rId1">
    <c:autoUpdate val="0"/>
  </c:externalData>
</c:chartSpace>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ข้อความชื่อเรื่อง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ข้อความชื่อเรื่อง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เนื้อหาระดับหนึ่ง</a:t>
            </a:r>
          </a:p>
          <a:p>
            <a:pPr lvl="1"/>
            <a:r>
              <a:t>เนื้อหาระดับสอง</a:t>
            </a:r>
          </a:p>
          <a:p>
            <a:pPr lvl="2"/>
            <a:r>
              <a:t>เนื้อหาระดับสาม</a:t>
            </a:r>
          </a:p>
          <a:p>
            <a:pPr lvl="3"/>
            <a:r>
              <a:t>เนื้อหาระดับสี่</a:t>
            </a:r>
          </a:p>
          <a:p>
            <a:pPr lvl="4"/>
            <a:r>
              <a:t>เนื้อหาระดับห้า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1.jpeg"/><Relationship Id="rId5" Type="http://schemas.openxmlformats.org/officeDocument/2006/relationships/image" Target="../media/image4.png"/><Relationship Id="rId6" Type="http://schemas.openxmlformats.org/officeDocument/2006/relationships/image" Target="../media/image1.gif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16.png"/><Relationship Id="rId4" Type="http://schemas.openxmlformats.org/officeDocument/2006/relationships/image" Target="../media/image17.png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8.png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image" Target="../media/image9.jpeg"/><Relationship Id="rId5" Type="http://schemas.openxmlformats.org/officeDocument/2006/relationships/image" Target="../media/image19.pn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12.jpeg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4.jpe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5.jpeg"/><Relationship Id="rId4" Type="http://schemas.openxmlformats.org/officeDocument/2006/relationships/image" Target="../media/image28.png"/><Relationship Id="rId5" Type="http://schemas.openxmlformats.org/officeDocument/2006/relationships/image" Target="../media/image29.pn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png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6.jpeg"/><Relationship Id="rId4" Type="http://schemas.openxmlformats.org/officeDocument/2006/relationships/image" Target="../media/image32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png"/><Relationship Id="rId8" Type="http://schemas.openxmlformats.org/officeDocument/2006/relationships/image" Target="../media/image37.png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jpeg"/><Relationship Id="rId3" Type="http://schemas.openxmlformats.org/officeDocument/2006/relationships/image" Target="../media/image17.jpeg"/><Relationship Id="rId4" Type="http://schemas.openxmlformats.org/officeDocument/2006/relationships/image" Target="../media/image35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image" Target="../media/image43.png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Relationship Id="rId3" Type="http://schemas.openxmlformats.org/officeDocument/2006/relationships/image" Target="../media/image44.png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8.jpeg"/><Relationship Id="rId4" Type="http://schemas.openxmlformats.org/officeDocument/2006/relationships/image" Target="../media/image45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2.gif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19.jpeg"/><Relationship Id="rId4" Type="http://schemas.openxmlformats.org/officeDocument/2006/relationships/image" Target="../media/image20.jpeg"/><Relationship Id="rId5" Type="http://schemas.openxmlformats.org/officeDocument/2006/relationships/image" Target="../media/image46.png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21.jpeg"/><Relationship Id="rId4" Type="http://schemas.openxmlformats.org/officeDocument/2006/relationships/image" Target="../media/image22.jpeg"/><Relationship Id="rId5" Type="http://schemas.openxmlformats.org/officeDocument/2006/relationships/image" Target="../media/image47.pn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eg"/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5" Type="http://schemas.openxmlformats.org/officeDocument/2006/relationships/image" Target="../media/image47.png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48.png"/><Relationship Id="rId4" Type="http://schemas.openxmlformats.org/officeDocument/2006/relationships/image" Target="../media/image49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.jpeg"/><Relationship Id="rId3" Type="http://schemas.openxmlformats.org/officeDocument/2006/relationships/image" Target="../media/image5.png"/><Relationship Id="rId4" Type="http://schemas.openxmlformats.org/officeDocument/2006/relationships/image" Target="../media/image4.jpeg"/><Relationship Id="rId5" Type="http://schemas.openxmlformats.org/officeDocument/2006/relationships/image" Target="../media/image5.jpe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2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3.png" descr="http://i687.photobucket.com/albums/vv237/4-one/vm-1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flipV="1" rot="18893318">
            <a:off x="-262129" y="-3086734"/>
            <a:ext cx="1289686" cy="16478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age1.png" descr="http://i687.photobucket.com/albums/vv237/4-one/vm-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5400000">
            <a:off x="-1313054" y="-3148964"/>
            <a:ext cx="3505836" cy="1478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age1.png" descr="http://i687.photobucket.com/albums/vv237/4-one/vm-1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 rot="16200000">
            <a:off x="4978844" y="-3182936"/>
            <a:ext cx="2286001" cy="1370966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Shape 122"/>
          <p:cNvSpPr/>
          <p:nvPr/>
        </p:nvSpPr>
        <p:spPr>
          <a:xfrm>
            <a:off x="3673665" y="7844179"/>
            <a:ext cx="7599592" cy="6343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0"/>
              </a:spcBef>
              <a:defRPr sz="11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 b="1">
              <a:latin typeface="TH Dan Vi Vek"/>
              <a:ea typeface="TH Dan Vi Vek"/>
              <a:cs typeface="TH Dan Vi Vek"/>
              <a:sym typeface="TH Dan Vi Vek"/>
            </a:endParaRPr>
          </a:p>
        </p:txBody>
      </p:sp>
      <p:pic>
        <p:nvPicPr>
          <p:cNvPr id="123" name="6B6F74A3-1DC7-4061-9DC2-3E81AA927811-L0-001.jpeg"/>
          <p:cNvPicPr>
            <a:picLocks noChangeAspect="1"/>
          </p:cNvPicPr>
          <p:nvPr/>
        </p:nvPicPr>
        <p:blipFill>
          <a:blip r:embed="rId4">
            <a:alphaModFix amt="20000"/>
            <a:extLst/>
          </a:blip>
          <a:stretch>
            <a:fillRect/>
          </a:stretch>
        </p:blipFill>
        <p:spPr>
          <a:xfrm>
            <a:off x="-2285689" y="-145962"/>
            <a:ext cx="16072839" cy="10045524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>
            <p:ph type="ctrTitle"/>
          </p:nvPr>
        </p:nvSpPr>
        <p:spPr>
          <a:xfrm>
            <a:off x="2167401" y="2675900"/>
            <a:ext cx="8669998" cy="5319236"/>
          </a:xfrm>
          <a:prstGeom prst="rect">
            <a:avLst/>
          </a:prstGeom>
        </p:spPr>
        <p:txBody>
          <a:bodyPr anchor="t"/>
          <a:lstStyle/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1)</a:t>
            </a: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นางสาวสุกัญญา     เข็มทอง	 	       รหัส 571761321250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		2)นางสาวอุบลศรี	      ครูเจริญ	 	        รหัส 571761321262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3) นางสาวธาวรรณ      เตี้ยมเครือ    		 รหัส 571761321264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4) นางสาวภัคภร	      ธนาดิศพงษ์    	    	 รหัส 571761321265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5) นางสาวลลนา	      มังประโคน	    	        รหัส 571761321266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		6) นางวิลาวัลย์	      พ่วงเจิม		              รหัส 571761321268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7) นางสาวพันธ์ทิพย์    เสือเฒ่า		        รหัส 571761321269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8) นางสาวรัฐญากรป์   แช่มพุก	              รหัส 571761321270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	9) นางสาวบุษยา	      จอมแก้ว		              รหัส 571761321271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     10)นางชาริกา             ศรีประเสริฐ	              รหัส 571761321277  </a:t>
            </a:r>
            <a:endParaRPr>
              <a:latin typeface="TH Dan Vi Vek"/>
              <a:ea typeface="TH Dan Vi Vek"/>
              <a:cs typeface="TH Dan Vi Vek"/>
              <a:sym typeface="TH Dan Vi Vek"/>
            </a:endParaRPr>
          </a:p>
          <a:p>
            <a:pPr algn="just" defTabSz="269747">
              <a:lnSpc>
                <a:spcPct val="115000"/>
              </a:lnSpc>
              <a:spcBef>
                <a:spcPts val="500"/>
              </a:spcBef>
              <a:defRPr b="1" sz="206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Dan Vi Vek"/>
                <a:ea typeface="TH Dan Vi Vek"/>
                <a:cs typeface="TH Dan Vi Vek"/>
                <a:sym typeface="TH Dan Vi Vek"/>
              </a:rPr>
              <a:t>     	     11) นางสาวพนิดา        กางศรี		 	        รหัส 571761321296</a:t>
            </a:r>
          </a:p>
        </p:txBody>
      </p:sp>
      <p:sp>
        <p:nvSpPr>
          <p:cNvPr id="125" name="Shape 125"/>
          <p:cNvSpPr/>
          <p:nvPr>
            <p:ph type="subTitle" sz="quarter" idx="1"/>
          </p:nvPr>
        </p:nvSpPr>
        <p:spPr>
          <a:xfrm>
            <a:off x="3647729" y="1661916"/>
            <a:ext cx="5164765" cy="892528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A5194C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คณะผู้จัดทำโครงการ</a:t>
            </a:r>
          </a:p>
        </p:txBody>
      </p:sp>
      <p:pic>
        <p:nvPicPr>
          <p:cNvPr id="126" name="76047E25-E2A3-484D-A6E2-8F7854637B70-L0-001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455645" y="1472581"/>
            <a:ext cx="707130" cy="1271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9FC72BDB-5306-4755-9804-1E0644A54ACA-L0-001.gif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994636" y="1293685"/>
            <a:ext cx="816742" cy="132218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35000"/>
            <a:extLst/>
          </a:blip>
          <a:stretch>
            <a:fillRect/>
          </a:stretch>
        </p:blipFill>
        <p:spPr>
          <a:xfrm>
            <a:off x="-864655" y="-145408"/>
            <a:ext cx="15082667" cy="1004441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9" name="Group 189"/>
          <p:cNvGrpSpPr/>
          <p:nvPr/>
        </p:nvGrpSpPr>
        <p:grpSpPr>
          <a:xfrm>
            <a:off x="3454894" y="533048"/>
            <a:ext cx="6443569" cy="1416254"/>
            <a:chOff x="0" y="0"/>
            <a:chExt cx="6443568" cy="1416253"/>
          </a:xfrm>
        </p:grpSpPr>
        <p:sp>
          <p:nvSpPr>
            <p:cNvPr id="188" name="Shape 188"/>
            <p:cNvSpPr/>
            <p:nvPr/>
          </p:nvSpPr>
          <p:spPr>
            <a:xfrm>
              <a:off x="31750" y="31750"/>
              <a:ext cx="6380069" cy="1352754"/>
            </a:xfrm>
            <a:prstGeom prst="roundRect">
              <a:avLst>
                <a:gd name="adj" fmla="val 14082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lnSpc>
                  <a:spcPct val="115000"/>
                </a:lnSpc>
                <a:spcBef>
                  <a:spcPts val="1000"/>
                </a:spcBef>
                <a:defRPr b="1" sz="4000">
                  <a:solidFill>
                    <a:srgbClr val="4A2EE2"/>
                  </a:solidFill>
                  <a:uFill>
                    <a:solidFill>
                      <a:srgbClr val="000000"/>
                    </a:solidFill>
                  </a:uFill>
                  <a:latin typeface="TH SarabunPSK"/>
                  <a:ea typeface="TH SarabunPSK"/>
                  <a:cs typeface="TH SarabunPSK"/>
                  <a:sym typeface="TH SarabunPSK"/>
                </a:defRPr>
              </a:lvl1pPr>
            </a:lstStyle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ผลที่คาดว่าจะได้รับ</a:t>
              </a:r>
            </a:p>
          </p:txBody>
        </p:sp>
        <p:pic>
          <p:nvPicPr>
            <p:cNvPr id="18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443569" cy="1416254"/>
            </a:xfrm>
            <a:prstGeom prst="rect">
              <a:avLst/>
            </a:prstGeom>
            <a:effectLst/>
          </p:spPr>
        </p:pic>
      </p:grpSp>
      <p:grpSp>
        <p:nvGrpSpPr>
          <p:cNvPr id="192" name="Group 192"/>
          <p:cNvGrpSpPr/>
          <p:nvPr/>
        </p:nvGrpSpPr>
        <p:grpSpPr>
          <a:xfrm>
            <a:off x="586278" y="2680674"/>
            <a:ext cx="11832244" cy="5510238"/>
            <a:chOff x="0" y="0"/>
            <a:chExt cx="11832242" cy="5510236"/>
          </a:xfrm>
        </p:grpSpPr>
        <p:sp>
          <p:nvSpPr>
            <p:cNvPr id="191" name="Shape 191"/>
            <p:cNvSpPr/>
            <p:nvPr/>
          </p:nvSpPr>
          <p:spPr>
            <a:xfrm>
              <a:off x="31750" y="31750"/>
              <a:ext cx="11768743" cy="5446737"/>
            </a:xfrm>
            <a:prstGeom prst="roundRect">
              <a:avLst>
                <a:gd name="adj" fmla="val 3498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solidFill>
                    <a:srgbClr val="2B4617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1.ผู้ปกครองมีความรู้ความเข้าใจในการเสริมสร้างพัฒนาการเด็กปฐมวัย ในเรื่องจัดเตรียมอาหารให้แก่เด็กปฐมวัยครบทั้ง 5 หมู่โดยนำวัตถุดิบที่มีในท้องถิ่นมาเป็นส่วนประกอบในการปรุงอาหารในแต่ละมื้อโดยคำนึงถึงความปลอดภัยของเด็ก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solidFill>
                    <a:srgbClr val="2B4617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2. ให้ผู้ปกครองมีความรู้ในการสร้างเสริมพฤติกรรมตามสุขบัญัติและเด็กมีมารยาทในการรับประทานอาหารเพิ่มมากขึ้น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solidFill>
                    <a:srgbClr val="2B4617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3. เด็กได้รับการส่งเสริมด้านโภชนาการ และได้รับอาหารที่มีประโยชน์ครบถ้วนเพื่อทำให้เด็กสุขภาพร่างกายแข็งแรงเจริญเติบโตสมวัย </a:t>
              </a:r>
            </a:p>
          </p:txBody>
        </p:sp>
        <p:pic>
          <p:nvPicPr>
            <p:cNvPr id="190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832243" cy="551023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295" y="-32039"/>
            <a:ext cx="13119390" cy="9817678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Shape 195"/>
          <p:cNvSpPr/>
          <p:nvPr>
            <p:ph type="ctrTitle"/>
          </p:nvPr>
        </p:nvSpPr>
        <p:spPr>
          <a:xfrm>
            <a:off x="1986945" y="7011523"/>
            <a:ext cx="9030910" cy="3937486"/>
          </a:xfrm>
          <a:prstGeom prst="rect">
            <a:avLst/>
          </a:prstGeom>
        </p:spPr>
        <p:txBody>
          <a:bodyPr anchor="t"/>
          <a:lstStyle/>
          <a:p>
            <a:pPr defTabSz="457200">
              <a:lnSpc>
                <a:spcPct val="115000"/>
              </a:lnSpc>
              <a:spcBef>
                <a:spcPts val="1000"/>
              </a:spcBef>
              <a:defRPr b="1" sz="5900">
                <a:solidFill>
                  <a:srgbClr val="0D022C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tabLst>
                <a:tab pos="444500" algn="l"/>
                <a:tab pos="711200" algn="l"/>
              </a:tabLst>
              <a:defRPr b="1" sz="59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	</a:t>
            </a:r>
          </a:p>
        </p:txBody>
      </p:sp>
      <p:sp>
        <p:nvSpPr>
          <p:cNvPr id="196" name="Shape 196"/>
          <p:cNvSpPr/>
          <p:nvPr/>
        </p:nvSpPr>
        <p:spPr>
          <a:xfrm>
            <a:off x="2110454" y="3665437"/>
            <a:ext cx="8363222" cy="2422726"/>
          </a:xfrm>
          <a:prstGeom prst="roundRect">
            <a:avLst>
              <a:gd name="adj" fmla="val 7863"/>
            </a:avLst>
          </a:prstGeom>
          <a:ln w="25400">
            <a:solidFill>
              <a:srgbClr val="85888D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marL="529166" indent="-529166" algn="l" defTabSz="457200">
              <a:lnSpc>
                <a:spcPct val="115000"/>
              </a:lnSpc>
              <a:spcBef>
                <a:spcPts val="1000"/>
              </a:spcBef>
              <a:buSzPct val="100000"/>
              <a:buAutoNum type="arabicPeriod" startAt="1"/>
              <a:tabLst>
                <a:tab pos="444500" algn="l"/>
                <a:tab pos="711200" algn="l"/>
              </a:tabLst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แบบประเมินโครงการ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tabLst>
                <a:tab pos="444500" algn="l"/>
                <a:tab pos="711200" algn="l"/>
              </a:tabLst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- แบบประเมินความพึงพอใจ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tabLst>
                <a:tab pos="444500" algn="l"/>
                <a:tab pos="711200" algn="l"/>
              </a:tabLst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- แบบสรุปความพึงพอใจ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tabLst>
                <a:tab pos="444500" algn="l"/>
                <a:tab pos="711200" algn="l"/>
              </a:tabLst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grpSp>
        <p:nvGrpSpPr>
          <p:cNvPr id="199" name="Group 199"/>
          <p:cNvGrpSpPr/>
          <p:nvPr/>
        </p:nvGrpSpPr>
        <p:grpSpPr>
          <a:xfrm>
            <a:off x="1806893" y="851468"/>
            <a:ext cx="6209110" cy="2590652"/>
            <a:chOff x="0" y="0"/>
            <a:chExt cx="6209109" cy="2590651"/>
          </a:xfrm>
        </p:grpSpPr>
        <p:sp>
          <p:nvSpPr>
            <p:cNvPr id="198" name="Shape 198"/>
            <p:cNvSpPr/>
            <p:nvPr/>
          </p:nvSpPr>
          <p:spPr>
            <a:xfrm>
              <a:off x="31750" y="31750"/>
              <a:ext cx="6145576" cy="1658210"/>
            </a:xfrm>
            <a:prstGeom prst="wedgeEllipseCallout">
              <a:avLst>
                <a:gd name="adj1" fmla="val -5425"/>
                <a:gd name="adj2" fmla="val 96889"/>
              </a:avLst>
            </a:prstGeom>
            <a:gradFill flip="none" rotWithShape="1">
              <a:gsLst>
                <a:gs pos="0">
                  <a:schemeClr val="accent3">
                    <a:hueOff val="136527"/>
                    <a:satOff val="23858"/>
                    <a:lumOff val="7773"/>
                  </a:schemeClr>
                </a:gs>
                <a:gs pos="100000">
                  <a:schemeClr val="accent3">
                    <a:hueOff val="-192295"/>
                    <a:satOff val="2884"/>
                    <a:lumOff val="-7566"/>
                  </a:schemeClr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lnSpc>
                  <a:spcPct val="115000"/>
                </a:lnSpc>
                <a:spcBef>
                  <a:spcPts val="1000"/>
                </a:spcBef>
                <a:defRPr b="1" sz="3500">
                  <a:solidFill>
                    <a:srgbClr val="4C1066"/>
                  </a:solidFill>
                  <a:uFill>
                    <a:solidFill>
                      <a:srgbClr val="000000"/>
                    </a:solidFill>
                  </a:uFill>
                  <a:latin typeface="TH SarabunPSK"/>
                  <a:ea typeface="TH SarabunPSK"/>
                  <a:cs typeface="TH SarabunPSK"/>
                  <a:sym typeface="TH SarabunPSK"/>
                </a:defRPr>
              </a:lvl1pPr>
            </a:lstStyle>
            <a:p>
              <a:pPr>
                <a:defRPr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การประเมินโครงการ </a:t>
              </a:r>
            </a:p>
          </p:txBody>
        </p:sp>
        <p:pic>
          <p:nvPicPr>
            <p:cNvPr id="197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6209110" cy="25906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D33842F6-F6D4-4756-9EF0-95F1DAA8F979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549131" y="59787"/>
            <a:ext cx="12855039" cy="963402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2" name="D6959FD3-6CAF-4F12-8C47-05A684DFF79D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19284" y="2327597"/>
            <a:ext cx="4998582" cy="7158536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03" name="7D917D40-99D3-4858-9AAA-1EE8954A0C02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580919" y="2353731"/>
            <a:ext cx="5096588" cy="710626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206" name="Group 206"/>
          <p:cNvGrpSpPr/>
          <p:nvPr/>
        </p:nvGrpSpPr>
        <p:grpSpPr>
          <a:xfrm>
            <a:off x="3954795" y="397626"/>
            <a:ext cx="5805938" cy="1019799"/>
            <a:chOff x="0" y="0"/>
            <a:chExt cx="5805937" cy="1019797"/>
          </a:xfrm>
        </p:grpSpPr>
        <p:sp>
          <p:nvSpPr>
            <p:cNvPr id="205" name="Shape 205"/>
            <p:cNvSpPr/>
            <p:nvPr/>
          </p:nvSpPr>
          <p:spPr>
            <a:xfrm>
              <a:off x="44450" y="44450"/>
              <a:ext cx="5717038" cy="9308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33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การสำรวจและประเมินผล</a:t>
              </a:r>
            </a:p>
          </p:txBody>
        </p:sp>
        <p:pic>
          <p:nvPicPr>
            <p:cNvPr id="204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805938" cy="101979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D33842F6-F6D4-4756-9EF0-95F1DAA8F979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-95157" y="130538"/>
            <a:ext cx="12760633" cy="95632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1403CF91-0A99-4F07-B60C-CE185E2D64F4-L0-001.jpeg"/>
          <p:cNvPicPr>
            <a:picLocks noChangeAspect="1"/>
          </p:cNvPicPr>
          <p:nvPr/>
        </p:nvPicPr>
        <p:blipFill>
          <a:blip r:embed="rId3">
            <a:extLst/>
          </a:blip>
          <a:srcRect l="8507" t="3100" r="3781" b="0"/>
          <a:stretch>
            <a:fillRect/>
          </a:stretch>
        </p:blipFill>
        <p:spPr>
          <a:xfrm>
            <a:off x="374475" y="532209"/>
            <a:ext cx="6405290" cy="5514218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10" name="28348768-C4D0-4AAA-A65C-B94B755614B4-L0-001.jpeg"/>
          <p:cNvPicPr>
            <a:picLocks noChangeAspect="1"/>
          </p:cNvPicPr>
          <p:nvPr/>
        </p:nvPicPr>
        <p:blipFill>
          <a:blip r:embed="rId4">
            <a:extLst/>
          </a:blip>
          <a:srcRect l="0" t="0" r="0" b="13253"/>
          <a:stretch>
            <a:fillRect/>
          </a:stretch>
        </p:blipFill>
        <p:spPr>
          <a:xfrm>
            <a:off x="6847706" y="2365838"/>
            <a:ext cx="5892397" cy="4417707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211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1243" y="3906570"/>
            <a:ext cx="5566493" cy="398582"/>
          </a:xfrm>
          <a:prstGeom prst="rect">
            <a:avLst/>
          </a:prstGeom>
        </p:spPr>
      </p:pic>
      <p:pic>
        <p:nvPicPr>
          <p:cNvPr id="213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51243" y="4904713"/>
            <a:ext cx="5566493" cy="398582"/>
          </a:xfrm>
          <a:prstGeom prst="rect">
            <a:avLst/>
          </a:prstGeom>
        </p:spPr>
      </p:pic>
      <p:pic>
        <p:nvPicPr>
          <p:cNvPr id="215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052107" y="3394592"/>
            <a:ext cx="5367071" cy="375572"/>
          </a:xfrm>
          <a:prstGeom prst="rect">
            <a:avLst/>
          </a:prstGeom>
        </p:spPr>
      </p:pic>
      <p:pic>
        <p:nvPicPr>
          <p:cNvPr id="217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10657" y="5074343"/>
            <a:ext cx="5449970" cy="391235"/>
          </a:xfrm>
          <a:prstGeom prst="rect">
            <a:avLst/>
          </a:prstGeom>
        </p:spPr>
      </p:pic>
      <p:pic>
        <p:nvPicPr>
          <p:cNvPr id="219" name="DB3B1188-A2E7-4477-8C63-3DF12029E4F0-L0-001.jpeg"/>
          <p:cNvPicPr>
            <a:picLocks noChangeAspect="1"/>
          </p:cNvPicPr>
          <p:nvPr/>
        </p:nvPicPr>
        <p:blipFill>
          <a:blip r:embed="rId8">
            <a:extLst/>
          </a:blip>
          <a:srcRect l="7129" t="24063" r="24744" b="54103"/>
          <a:stretch>
            <a:fillRect/>
          </a:stretch>
        </p:blipFill>
        <p:spPr>
          <a:xfrm>
            <a:off x="6814963" y="6794701"/>
            <a:ext cx="5841337" cy="24960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010657" y="7612539"/>
            <a:ext cx="5449970" cy="39123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1519F459-301C-490E-9250-7E8F84856214-L0-001.jpeg"/>
          <p:cNvPicPr>
            <a:picLocks noChangeAspect="1"/>
          </p:cNvPicPr>
          <p:nvPr/>
        </p:nvPicPr>
        <p:blipFill>
          <a:blip r:embed="rId2">
            <a:alphaModFix amt="24000"/>
            <a:extLst/>
          </a:blip>
          <a:stretch>
            <a:fillRect/>
          </a:stretch>
        </p:blipFill>
        <p:spPr>
          <a:xfrm>
            <a:off x="-22977" y="-13393"/>
            <a:ext cx="13050544" cy="978054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313812F9-6AAE-43E7-99BA-2DD8D52BF38D-L0-001.jpeg"/>
          <p:cNvPicPr>
            <a:picLocks noChangeAspect="1"/>
          </p:cNvPicPr>
          <p:nvPr/>
        </p:nvPicPr>
        <p:blipFill>
          <a:blip r:embed="rId3">
            <a:extLst/>
          </a:blip>
          <a:srcRect l="3691" t="11252" r="1845" b="0"/>
          <a:stretch>
            <a:fillRect/>
          </a:stretch>
        </p:blipFill>
        <p:spPr>
          <a:xfrm>
            <a:off x="861862" y="831170"/>
            <a:ext cx="10979958" cy="707587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5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24037" y="3617468"/>
            <a:ext cx="954459" cy="778047"/>
          </a:xfrm>
          <a:prstGeom prst="rect">
            <a:avLst/>
          </a:prstGeom>
        </p:spPr>
      </p:pic>
      <p:pic>
        <p:nvPicPr>
          <p:cNvPr id="227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97437" y="5250027"/>
            <a:ext cx="946789" cy="862417"/>
          </a:xfrm>
          <a:prstGeom prst="rect">
            <a:avLst/>
          </a:prstGeom>
        </p:spPr>
      </p:pic>
      <p:pic>
        <p:nvPicPr>
          <p:cNvPr id="229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424037" y="4363593"/>
            <a:ext cx="927614" cy="927613"/>
          </a:xfrm>
          <a:prstGeom prst="rect">
            <a:avLst/>
          </a:prstGeom>
        </p:spPr>
      </p:pic>
      <p:pic>
        <p:nvPicPr>
          <p:cNvPr id="231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24038" y="6065799"/>
            <a:ext cx="889263" cy="889263"/>
          </a:xfrm>
          <a:prstGeom prst="rect">
            <a:avLst/>
          </a:prstGeom>
        </p:spPr>
      </p:pic>
      <p:pic>
        <p:nvPicPr>
          <p:cNvPr id="233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55251" y="6947867"/>
            <a:ext cx="1031160" cy="639986"/>
          </a:xfrm>
          <a:prstGeom prst="rect">
            <a:avLst/>
          </a:prstGeom>
        </p:spPr>
      </p:pic>
      <p:pic>
        <p:nvPicPr>
          <p:cNvPr id="235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385687" y="6947868"/>
            <a:ext cx="1031160" cy="639986"/>
          </a:xfrm>
          <a:prstGeom prst="rect">
            <a:avLst/>
          </a:prstGeom>
        </p:spPr>
      </p:pic>
      <p:pic>
        <p:nvPicPr>
          <p:cNvPr id="237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8869233" y="6947868"/>
            <a:ext cx="1031159" cy="639986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1519F459-301C-490E-9250-7E8F84856214-L0-001.jpeg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-7636" y="-7952"/>
            <a:ext cx="13360776" cy="10013045"/>
          </a:xfrm>
          <a:prstGeom prst="rect">
            <a:avLst/>
          </a:prstGeom>
          <a:ln w="12700">
            <a:miter lim="400000"/>
          </a:ln>
        </p:spPr>
      </p:pic>
      <p:pic>
        <p:nvPicPr>
          <p:cNvPr id="241" name="CE04A3C1-65E3-409E-8461-2EC55633D967-L0-001.jpeg"/>
          <p:cNvPicPr>
            <a:picLocks noChangeAspect="1"/>
          </p:cNvPicPr>
          <p:nvPr/>
        </p:nvPicPr>
        <p:blipFill>
          <a:blip r:embed="rId3">
            <a:extLst/>
          </a:blip>
          <a:srcRect l="3097" t="3041" r="1822" b="0"/>
          <a:stretch>
            <a:fillRect/>
          </a:stretch>
        </p:blipFill>
        <p:spPr>
          <a:xfrm>
            <a:off x="996075" y="628026"/>
            <a:ext cx="10629127" cy="7793598"/>
          </a:xfrm>
          <a:prstGeom prst="rect">
            <a:avLst/>
          </a:prstGeom>
          <a:ln w="12700">
            <a:miter lim="400000"/>
          </a:ln>
        </p:spPr>
      </p:pic>
      <p:pic>
        <p:nvPicPr>
          <p:cNvPr id="242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444534" y="7622833"/>
            <a:ext cx="870088" cy="632316"/>
          </a:xfrm>
          <a:prstGeom prst="rect">
            <a:avLst/>
          </a:prstGeom>
        </p:spPr>
      </p:pic>
      <p:pic>
        <p:nvPicPr>
          <p:cNvPr id="244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070591" y="7618999"/>
            <a:ext cx="885429" cy="639985"/>
          </a:xfrm>
          <a:prstGeom prst="rect">
            <a:avLst/>
          </a:prstGeom>
        </p:spPr>
      </p:pic>
      <p:pic>
        <p:nvPicPr>
          <p:cNvPr id="246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711988" y="7618998"/>
            <a:ext cx="916108" cy="639987"/>
          </a:xfrm>
          <a:prstGeom prst="rect">
            <a:avLst/>
          </a:prstGeom>
        </p:spPr>
      </p:pic>
      <p:pic>
        <p:nvPicPr>
          <p:cNvPr id="248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444535" y="5413848"/>
            <a:ext cx="870086" cy="2258376"/>
          </a:xfrm>
          <a:prstGeom prst="rect">
            <a:avLst/>
          </a:prstGeom>
        </p:spPr>
      </p:pic>
      <p:pic>
        <p:nvPicPr>
          <p:cNvPr id="250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5433060" y="3396642"/>
            <a:ext cx="896903" cy="896903"/>
          </a:xfrm>
          <a:prstGeom prst="rect">
            <a:avLst/>
          </a:prstGeom>
        </p:spPr>
      </p:pic>
      <p:pic>
        <p:nvPicPr>
          <p:cNvPr id="252" name="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431127" y="4257596"/>
            <a:ext cx="896902" cy="1238409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1519F459-301C-490E-9250-7E8F84856214-L0-001.jpeg"/>
          <p:cNvPicPr>
            <a:picLocks noChangeAspect="1"/>
          </p:cNvPicPr>
          <p:nvPr/>
        </p:nvPicPr>
        <p:blipFill>
          <a:blip r:embed="rId2">
            <a:alphaModFix amt="20000"/>
            <a:extLst/>
          </a:blip>
          <a:stretch>
            <a:fillRect/>
          </a:stretch>
        </p:blipFill>
        <p:spPr>
          <a:xfrm>
            <a:off x="4246" y="-95199"/>
            <a:ext cx="13268644" cy="9943999"/>
          </a:xfrm>
          <a:prstGeom prst="rect">
            <a:avLst/>
          </a:prstGeom>
          <a:ln w="12700">
            <a:miter lim="400000"/>
          </a:ln>
        </p:spPr>
      </p:pic>
      <p:pic>
        <p:nvPicPr>
          <p:cNvPr id="256" name="77FA7150-8783-4511-80F1-AAEDBD8E891B-L0-001.jpeg"/>
          <p:cNvPicPr>
            <a:picLocks noChangeAspect="1"/>
          </p:cNvPicPr>
          <p:nvPr/>
        </p:nvPicPr>
        <p:blipFill>
          <a:blip r:embed="rId3">
            <a:extLst/>
          </a:blip>
          <a:srcRect l="4648" t="4471" r="4648" b="4471"/>
          <a:stretch>
            <a:fillRect/>
          </a:stretch>
        </p:blipFill>
        <p:spPr>
          <a:xfrm>
            <a:off x="718145" y="296295"/>
            <a:ext cx="11568602" cy="774449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7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7060" y="3304601"/>
            <a:ext cx="896903" cy="896903"/>
          </a:xfrm>
          <a:prstGeom prst="rect">
            <a:avLst/>
          </a:prstGeom>
        </p:spPr>
      </p:pic>
      <p:pic>
        <p:nvPicPr>
          <p:cNvPr id="259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687060" y="4214314"/>
            <a:ext cx="896903" cy="1110937"/>
          </a:xfrm>
          <a:prstGeom prst="rect">
            <a:avLst/>
          </a:prstGeom>
        </p:spPr>
      </p:pic>
      <p:pic>
        <p:nvPicPr>
          <p:cNvPr id="261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7061" y="5338061"/>
            <a:ext cx="896902" cy="896902"/>
          </a:xfrm>
          <a:prstGeom prst="rect">
            <a:avLst/>
          </a:prstGeom>
        </p:spPr>
      </p:pic>
      <p:pic>
        <p:nvPicPr>
          <p:cNvPr id="263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87060" y="6201386"/>
            <a:ext cx="896904" cy="896904"/>
          </a:xfrm>
          <a:prstGeom prst="rect">
            <a:avLst/>
          </a:prstGeom>
        </p:spPr>
      </p:pic>
      <p:pic>
        <p:nvPicPr>
          <p:cNvPr id="265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7060" y="7124307"/>
            <a:ext cx="896903" cy="651458"/>
          </a:xfrm>
          <a:prstGeom prst="rect">
            <a:avLst/>
          </a:prstGeom>
        </p:spPr>
      </p:pic>
      <p:pic>
        <p:nvPicPr>
          <p:cNvPr id="267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7502057" y="7124307"/>
            <a:ext cx="996614" cy="651458"/>
          </a:xfrm>
          <a:prstGeom prst="rect">
            <a:avLst/>
          </a:prstGeom>
        </p:spPr>
      </p:pic>
      <p:pic>
        <p:nvPicPr>
          <p:cNvPr id="269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317054" y="7124307"/>
            <a:ext cx="1065645" cy="65145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1519F459-301C-490E-9250-7E8F84856214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7703" y="20417"/>
            <a:ext cx="12989393" cy="9734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273" name="DD14F46F-ED58-4C26-B91C-E7A8E90A0AE1-L0-001.jpeg"/>
          <p:cNvPicPr>
            <a:picLocks noChangeAspect="1"/>
          </p:cNvPicPr>
          <p:nvPr/>
        </p:nvPicPr>
        <p:blipFill>
          <a:blip r:embed="rId3">
            <a:extLst/>
          </a:blip>
          <a:srcRect l="5357" t="3556" r="3661" b="1778"/>
          <a:stretch>
            <a:fillRect/>
          </a:stretch>
        </p:blipFill>
        <p:spPr>
          <a:xfrm>
            <a:off x="1118592" y="319910"/>
            <a:ext cx="10767533" cy="7876986"/>
          </a:xfrm>
          <a:prstGeom prst="rect">
            <a:avLst/>
          </a:prstGeom>
          <a:ln w="12700">
            <a:miter lim="400000"/>
          </a:ln>
        </p:spPr>
      </p:pic>
      <p:pic>
        <p:nvPicPr>
          <p:cNvPr id="274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25700" y="7400429"/>
            <a:ext cx="896902" cy="651459"/>
          </a:xfrm>
          <a:prstGeom prst="rect">
            <a:avLst/>
          </a:prstGeom>
        </p:spPr>
      </p:pic>
      <p:pic>
        <p:nvPicPr>
          <p:cNvPr id="276" name="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313115" y="7377421"/>
            <a:ext cx="873893" cy="697477"/>
          </a:xfrm>
          <a:prstGeom prst="rect">
            <a:avLst/>
          </a:prstGeom>
        </p:spPr>
      </p:pic>
      <p:pic>
        <p:nvPicPr>
          <p:cNvPr id="278" name="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977521" y="7390522"/>
            <a:ext cx="1008458" cy="607675"/>
          </a:xfrm>
          <a:prstGeom prst="rect">
            <a:avLst/>
          </a:prstGeom>
        </p:spPr>
      </p:pic>
      <p:pic>
        <p:nvPicPr>
          <p:cNvPr id="280" name="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625700" y="3335284"/>
            <a:ext cx="916077" cy="916078"/>
          </a:xfrm>
          <a:prstGeom prst="rect">
            <a:avLst/>
          </a:prstGeom>
        </p:spPr>
      </p:pic>
      <p:pic>
        <p:nvPicPr>
          <p:cNvPr id="282" name=""/>
          <p:cNvPicPr>
            <a:picLocks noChangeAspect="0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023711" y="4232665"/>
            <a:ext cx="916077" cy="1192201"/>
          </a:xfrm>
          <a:prstGeom prst="rect">
            <a:avLst/>
          </a:prstGeom>
        </p:spPr>
      </p:pic>
      <p:pic>
        <p:nvPicPr>
          <p:cNvPr id="284" name=""/>
          <p:cNvPicPr>
            <a:picLocks noChangeAspect="0"/>
          </p:cNvPicPr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652544" y="5367856"/>
            <a:ext cx="843213" cy="1268903"/>
          </a:xfrm>
          <a:prstGeom prst="rect">
            <a:avLst/>
          </a:prstGeom>
        </p:spPr>
      </p:pic>
      <p:pic>
        <p:nvPicPr>
          <p:cNvPr id="286" name="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5679390" y="6625752"/>
            <a:ext cx="789522" cy="78952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9" name="Chart 289"/>
          <p:cNvGraphicFramePr/>
          <p:nvPr/>
        </p:nvGraphicFramePr>
        <p:xfrm>
          <a:off x="124939" y="1552472"/>
          <a:ext cx="12383655" cy="6850433"/>
        </p:xfrm>
        <a:graphic xmlns:a="http://schemas.openxmlformats.org/drawingml/2006/main">
          <a:graphicData uri="http://schemas.openxmlformats.org/drawingml/2006/chart">
            <c:chart xmlns:c="http://schemas.openxmlformats.org/drawingml/2006/chart" r:id="rId2"/>
          </a:graphicData>
        </a:graphic>
      </p:graphicFrame>
      <p:sp>
        <p:nvSpPr>
          <p:cNvPr id="290" name="Shape 290"/>
          <p:cNvSpPr/>
          <p:nvPr/>
        </p:nvSpPr>
        <p:spPr>
          <a:xfrm>
            <a:off x="946057" y="2703705"/>
            <a:ext cx="101884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53.50%</a:t>
            </a:r>
          </a:p>
        </p:txBody>
      </p:sp>
      <p:sp>
        <p:nvSpPr>
          <p:cNvPr id="291" name="Shape 291"/>
          <p:cNvSpPr/>
          <p:nvPr/>
        </p:nvSpPr>
        <p:spPr>
          <a:xfrm>
            <a:off x="1927571" y="4082311"/>
            <a:ext cx="64809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36%</a:t>
            </a:r>
          </a:p>
        </p:txBody>
      </p:sp>
      <p:sp>
        <p:nvSpPr>
          <p:cNvPr id="292" name="Shape 292"/>
          <p:cNvSpPr/>
          <p:nvPr/>
        </p:nvSpPr>
        <p:spPr>
          <a:xfrm>
            <a:off x="2782791" y="6204180"/>
            <a:ext cx="87051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5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10.5%</a:t>
            </a:r>
          </a:p>
        </p:txBody>
      </p:sp>
      <p:sp>
        <p:nvSpPr>
          <p:cNvPr id="293" name="Shape 293"/>
          <p:cNvSpPr/>
          <p:nvPr/>
        </p:nvSpPr>
        <p:spPr>
          <a:xfrm>
            <a:off x="3960146" y="2037788"/>
            <a:ext cx="64809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62%</a:t>
            </a:r>
          </a:p>
        </p:txBody>
      </p:sp>
      <p:sp>
        <p:nvSpPr>
          <p:cNvPr id="294" name="Shape 294"/>
          <p:cNvSpPr/>
          <p:nvPr/>
        </p:nvSpPr>
        <p:spPr>
          <a:xfrm>
            <a:off x="4880557" y="5265517"/>
            <a:ext cx="64809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21%</a:t>
            </a:r>
          </a:p>
        </p:txBody>
      </p:sp>
      <p:sp>
        <p:nvSpPr>
          <p:cNvPr id="295" name="Shape 295"/>
          <p:cNvSpPr/>
          <p:nvPr/>
        </p:nvSpPr>
        <p:spPr>
          <a:xfrm>
            <a:off x="5731938" y="5570310"/>
            <a:ext cx="64809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4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17%</a:t>
            </a:r>
          </a:p>
        </p:txBody>
      </p:sp>
      <p:sp>
        <p:nvSpPr>
          <p:cNvPr id="296" name="Shape 296"/>
          <p:cNvSpPr/>
          <p:nvPr/>
        </p:nvSpPr>
        <p:spPr>
          <a:xfrm>
            <a:off x="6893514" y="2703705"/>
            <a:ext cx="64809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6">
                    <a:lumOff val="-874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53%</a:t>
            </a:r>
          </a:p>
        </p:txBody>
      </p:sp>
      <p:sp>
        <p:nvSpPr>
          <p:cNvPr id="297" name="Shape 297"/>
          <p:cNvSpPr/>
          <p:nvPr/>
        </p:nvSpPr>
        <p:spPr>
          <a:xfrm>
            <a:off x="7733833" y="4274064"/>
            <a:ext cx="64809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6">
                    <a:lumOff val="-874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33%</a:t>
            </a:r>
          </a:p>
        </p:txBody>
      </p:sp>
      <p:sp>
        <p:nvSpPr>
          <p:cNvPr id="298" name="Shape 298"/>
          <p:cNvSpPr/>
          <p:nvPr/>
        </p:nvSpPr>
        <p:spPr>
          <a:xfrm>
            <a:off x="8623564" y="5861773"/>
            <a:ext cx="648092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6">
                    <a:lumOff val="-8741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14%</a:t>
            </a:r>
          </a:p>
        </p:txBody>
      </p:sp>
      <p:sp>
        <p:nvSpPr>
          <p:cNvPr id="299" name="Shape 299"/>
          <p:cNvSpPr/>
          <p:nvPr/>
        </p:nvSpPr>
        <p:spPr>
          <a:xfrm>
            <a:off x="9750629" y="2904508"/>
            <a:ext cx="870515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50.5%</a:t>
            </a:r>
          </a:p>
        </p:txBody>
      </p:sp>
      <p:sp>
        <p:nvSpPr>
          <p:cNvPr id="300" name="Shape 300"/>
          <p:cNvSpPr/>
          <p:nvPr/>
        </p:nvSpPr>
        <p:spPr>
          <a:xfrm>
            <a:off x="10575607" y="4274064"/>
            <a:ext cx="870516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b="1" sz="21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32.5%</a:t>
            </a:r>
          </a:p>
        </p:txBody>
      </p:sp>
      <p:sp>
        <p:nvSpPr>
          <p:cNvPr id="301" name="Shape 301"/>
          <p:cNvSpPr/>
          <p:nvPr/>
        </p:nvSpPr>
        <p:spPr>
          <a:xfrm>
            <a:off x="11515190" y="5570310"/>
            <a:ext cx="648091" cy="41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1" sz="2100"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17%</a:t>
            </a:r>
          </a:p>
        </p:txBody>
      </p:sp>
      <p:grpSp>
        <p:nvGrpSpPr>
          <p:cNvPr id="304" name="Group 304"/>
          <p:cNvGrpSpPr/>
          <p:nvPr/>
        </p:nvGrpSpPr>
        <p:grpSpPr>
          <a:xfrm>
            <a:off x="1628808" y="449997"/>
            <a:ext cx="10111502" cy="922728"/>
            <a:chOff x="0" y="0"/>
            <a:chExt cx="10111500" cy="922726"/>
          </a:xfrm>
        </p:grpSpPr>
        <p:sp>
          <p:nvSpPr>
            <p:cNvPr id="303" name="Shape 303"/>
            <p:cNvSpPr/>
            <p:nvPr/>
          </p:nvSpPr>
          <p:spPr>
            <a:xfrm>
              <a:off x="38100" y="38100"/>
              <a:ext cx="10035301" cy="846527"/>
            </a:xfrm>
            <a:prstGeom prst="roundRect">
              <a:avLst>
                <a:gd name="adj" fmla="val 22504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กราฟแท่งแสดงการสรุปความพึงพอใจของผู้เข้าร่วมโครงการในแต่ละด้าน</a:t>
              </a:r>
            </a:p>
          </p:txBody>
        </p:sp>
        <p:pic>
          <p:nvPicPr>
            <p:cNvPr id="302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111501" cy="9227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6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-858907" y="-148108"/>
            <a:ext cx="15090778" cy="1004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07" name="F8D08830-C29E-4D76-AA85-16AF38CA6F86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2646" y="340581"/>
            <a:ext cx="8899223" cy="928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733487" y="1421459"/>
            <a:ext cx="1096751" cy="7949964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295" y="-32039"/>
            <a:ext cx="13119390" cy="9817678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Shape 130"/>
          <p:cNvSpPr/>
          <p:nvPr>
            <p:ph type="ctrTitle"/>
          </p:nvPr>
        </p:nvSpPr>
        <p:spPr>
          <a:xfrm>
            <a:off x="-55092" y="-1676557"/>
            <a:ext cx="13564157" cy="10219796"/>
          </a:xfrm>
          <a:prstGeom prst="rect">
            <a:avLst/>
          </a:prstGeom>
        </p:spPr>
        <p:txBody>
          <a:bodyPr anchor="t"/>
          <a:lstStyle/>
          <a:p>
            <a:pPr algn="l" defTabSz="457200">
              <a:lnSpc>
                <a:spcPct val="115000"/>
              </a:lnSpc>
              <a:spcBef>
                <a:spcPts val="1000"/>
              </a:spcBef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30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3000">
                <a:solidFill>
                  <a:srgbClr val="140540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</a:t>
            </a:r>
            <a:r>
              <a:rPr sz="2000">
                <a:solidFill>
                  <a:srgbClr val="0A2264"/>
                </a:solidFill>
                <a:latin typeface="TH SarabunPSK"/>
                <a:ea typeface="TH SarabunPSK"/>
                <a:cs typeface="TH SarabunPSK"/>
                <a:sym typeface="TH SarabunPSK"/>
              </a:rPr>
              <a:t>1) นางสาวสุกัญญา	เข็มทอง      รหัส 571761321250  ศพด.เทศบาลตำบลด่านทับตะโก  ตำแหน่งเก็บรวบรวบข้อมูล</a:t>
            </a:r>
            <a:endParaRPr sz="2000">
              <a:solidFill>
                <a:srgbClr val="0A2264"/>
              </a:solidFill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2)นางสาวอุบลศรี	ครูเจริญ	     รหัส  571761321262 ศพด.เทศบาลตำบลกรับใหญ่       ตำแหน่งเลขานุการ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3) นางสาวธาวรรณ  เตี้ยมเครือ รหัส 571761321264  ศพด. เทศบาลเมืองท่าผา            ตำแหน่งผู้ช่วยเลขานุการ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4) นางสาวภัคภร	ธนาดิศพงษ์	รหัส 571761321265  ศพด.เทศบาลเมืองท่าผา            ตำแหน่ง รองประธาน  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5) นางสาวลลนา    มังประโคน	รหัส 571761321266 ศพด.เทศบาลเมืองท่าผา             ตำแหน่งประธานโครงการ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6) นางวิลาวัลย์      พ่วงเจิม		รหัส 571761321268  ศพด.เทศบาลทุ่งหลวง                ตำแหน่งฝ่ายจัดเตรียมสถานที่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7) นางสาวพันธ์ทิพย์	เสือเฒ่า	รหัส 571761321269  ศพด.เทศบาลทุ่งหลวง                ตำแหน่งเหรัญญิก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8) นางสาวรัฐญากรป์	แช่มพุก	 รหัส 571761321270  ศพด.เทศบาลทุ่งหลวง               ตำแหน่งผู้ประสานงาน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9) นางสาวบุษยา	จอมแก้ว		รหัส 571761321271  ศพด.เทศบาลวังมะนาว               ตำแหน่งเก็บรวมรวบข้อมูล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10)นางชาริกา       ศรีประเสริฐ	รหัส 571761321277  ศพด.เทศบาลตำบลสามเรือน      ตำแหน่ง ประชาสัมพันธ์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11) นางสาวพนิดา   กางศรี        รหัส 571761321296 ศพด.เทศบาลตำบลบางโฉลง       ตำแหน่งผู้ช่วยรองประธาน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457200">
              <a:lnSpc>
                <a:spcPct val="115000"/>
              </a:lnSpc>
              <a:spcBef>
                <a:spcPts val="1000"/>
              </a:spcBef>
              <a:defRPr b="1" sz="2000">
                <a:solidFill>
                  <a:srgbClr val="0A2264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	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305603" y="215688"/>
            <a:ext cx="5802517" cy="6704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lnSpc>
                <a:spcPct val="115000"/>
              </a:lnSpc>
              <a:spcBef>
                <a:spcPts val="1000"/>
              </a:spcBef>
              <a:defRPr sz="110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 sz="3400">
                <a:solidFill>
                  <a:srgbClr val="200D60"/>
                </a:solidFill>
                <a:latin typeface="TH SarabunPSK"/>
                <a:ea typeface="TH SarabunPSK"/>
                <a:cs typeface="TH SarabunPSK"/>
                <a:sym typeface="TH SarabunPSK"/>
              </a:rPr>
              <a:t>2. หน้าที่/ผู้รับผิดชอบโครงการ</a:t>
            </a:r>
            <a:r>
              <a:rPr sz="1600">
                <a:latin typeface="TH SarabunPSK"/>
                <a:ea typeface="TH SarabunPSK"/>
                <a:cs typeface="TH SarabunPSK"/>
                <a:sym typeface="TH SarabunPSK"/>
              </a:rPr>
              <a:t>  </a:t>
            </a:r>
          </a:p>
        </p:txBody>
      </p:sp>
      <p:pic>
        <p:nvPicPr>
          <p:cNvPr id="132" name="764C989D-EF6E-4F95-ADCA-751FC3232464-L0-0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36355" y="7624618"/>
            <a:ext cx="2903376" cy="1852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764C989D-EF6E-4F95-ADCA-751FC3232464-L0-0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45710" y="7624618"/>
            <a:ext cx="2903376" cy="18526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764C989D-EF6E-4F95-ADCA-751FC3232464-L0-001.gi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35338" y="7466807"/>
            <a:ext cx="2903376" cy="185263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-1042989" y="-148108"/>
            <a:ext cx="15090778" cy="10049816"/>
          </a:xfrm>
          <a:prstGeom prst="rect">
            <a:avLst/>
          </a:prstGeom>
          <a:ln w="12700">
            <a:miter lim="400000"/>
          </a:ln>
        </p:spPr>
      </p:pic>
      <p:pic>
        <p:nvPicPr>
          <p:cNvPr id="312" name="B9968C54-BCD1-4B80-87C6-191C438C0360-L0-001.jpeg"/>
          <p:cNvPicPr>
            <a:picLocks noChangeAspect="1"/>
          </p:cNvPicPr>
          <p:nvPr/>
        </p:nvPicPr>
        <p:blipFill>
          <a:blip r:embed="rId3">
            <a:extLst/>
          </a:blip>
          <a:srcRect l="2011" t="8843" r="3376" b="6878"/>
          <a:stretch>
            <a:fillRect/>
          </a:stretch>
        </p:blipFill>
        <p:spPr>
          <a:xfrm>
            <a:off x="-66197" y="-154902"/>
            <a:ext cx="7176755" cy="514167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3" name="B1B7D153-6622-40FC-BB92-763BE743800C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706550" y="4622685"/>
            <a:ext cx="7193984" cy="50619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16" name="Group 316"/>
          <p:cNvGrpSpPr/>
          <p:nvPr/>
        </p:nvGrpSpPr>
        <p:grpSpPr>
          <a:xfrm>
            <a:off x="7452334" y="1891975"/>
            <a:ext cx="5210311" cy="1692050"/>
            <a:chOff x="0" y="0"/>
            <a:chExt cx="5210309" cy="1692049"/>
          </a:xfrm>
        </p:grpSpPr>
        <p:sp>
          <p:nvSpPr>
            <p:cNvPr id="315" name="Shape 315"/>
            <p:cNvSpPr/>
            <p:nvPr/>
          </p:nvSpPr>
          <p:spPr>
            <a:xfrm>
              <a:off x="38100" y="38100"/>
              <a:ext cx="5134110" cy="1615850"/>
            </a:xfrm>
            <a:prstGeom prst="roundRect">
              <a:avLst>
                <a:gd name="adj" fmla="val 11789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5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ตัวอย่างแผ่นพับคุณค่าทางโภชนาการ ในเด็กปฐมวัย</a:t>
              </a:r>
            </a:p>
          </p:txBody>
        </p:sp>
        <p:pic>
          <p:nvPicPr>
            <p:cNvPr id="314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5210310" cy="16920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217136" y="148751"/>
            <a:ext cx="14434286" cy="96126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19" name="36FE2F63-653E-493A-B935-396B34EBB2FC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80686" y="1182356"/>
            <a:ext cx="6297666" cy="843202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320" name="4472C963-6766-42FD-B899-BE8122CCC62D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45400" y="1188446"/>
            <a:ext cx="5982794" cy="841984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323" name="Group 323"/>
          <p:cNvGrpSpPr/>
          <p:nvPr/>
        </p:nvGrpSpPr>
        <p:grpSpPr>
          <a:xfrm>
            <a:off x="2833616" y="118863"/>
            <a:ext cx="7115135" cy="940708"/>
            <a:chOff x="0" y="0"/>
            <a:chExt cx="7115133" cy="940707"/>
          </a:xfrm>
        </p:grpSpPr>
        <p:sp>
          <p:nvSpPr>
            <p:cNvPr id="322" name="Shape 322"/>
            <p:cNvSpPr/>
            <p:nvPr/>
          </p:nvSpPr>
          <p:spPr>
            <a:xfrm>
              <a:off x="31750" y="31750"/>
              <a:ext cx="7051634" cy="877208"/>
            </a:xfrm>
            <a:prstGeom prst="roundRect">
              <a:avLst>
                <a:gd name="adj" fmla="val 21717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ตัวอย่างหนังสือเชิญผู้ปกครอง/หนังสือขอบคุณ</a:t>
              </a:r>
            </a:p>
          </p:txBody>
        </p:sp>
        <p:pic>
          <p:nvPicPr>
            <p:cNvPr id="321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115134" cy="9407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22000"/>
            <a:extLst/>
          </a:blip>
          <a:stretch>
            <a:fillRect/>
          </a:stretch>
        </p:blipFill>
        <p:spPr>
          <a:xfrm>
            <a:off x="-761009" y="-148108"/>
            <a:ext cx="14894982" cy="9919425"/>
          </a:xfrm>
          <a:prstGeom prst="rect">
            <a:avLst/>
          </a:prstGeom>
          <a:ln w="12700">
            <a:miter lim="400000"/>
          </a:ln>
        </p:spPr>
      </p:pic>
      <p:pic>
        <p:nvPicPr>
          <p:cNvPr id="326" name="96B21F21-9738-4B18-938B-F1E22745755E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9774" y="1353629"/>
            <a:ext cx="6046696" cy="8095994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pic>
        <p:nvPicPr>
          <p:cNvPr id="327" name="20942F03-96E4-40F1-8A71-510F43439145-L0-001.jpe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740882" y="1340395"/>
            <a:ext cx="5584193" cy="8122462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  <p:grpSp>
        <p:nvGrpSpPr>
          <p:cNvPr id="330" name="Group 330"/>
          <p:cNvGrpSpPr/>
          <p:nvPr/>
        </p:nvGrpSpPr>
        <p:grpSpPr>
          <a:xfrm>
            <a:off x="2833616" y="118863"/>
            <a:ext cx="7115135" cy="940708"/>
            <a:chOff x="0" y="0"/>
            <a:chExt cx="7115133" cy="940707"/>
          </a:xfrm>
        </p:grpSpPr>
        <p:sp>
          <p:nvSpPr>
            <p:cNvPr id="329" name="Shape 329"/>
            <p:cNvSpPr/>
            <p:nvPr/>
          </p:nvSpPr>
          <p:spPr>
            <a:xfrm>
              <a:off x="31750" y="31750"/>
              <a:ext cx="7051634" cy="877208"/>
            </a:xfrm>
            <a:prstGeom prst="roundRect">
              <a:avLst>
                <a:gd name="adj" fmla="val 21717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>
                <a:defRPr b="1" sz="2400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/>
              <a:r>
                <a:t>ตัวอย่างหนังสือเชิญวิทยากร/หนังสือขอบคุณวิทยากร</a:t>
              </a:r>
            </a:p>
          </p:txBody>
        </p:sp>
        <p:pic>
          <p:nvPicPr>
            <p:cNvPr id="328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7115134" cy="94070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2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51830" y="-117770"/>
            <a:ext cx="13348518" cy="9989140"/>
          </a:xfrm>
          <a:prstGeom prst="rect">
            <a:avLst/>
          </a:prstGeom>
          <a:ln w="12700">
            <a:miter lim="400000"/>
          </a:ln>
        </p:spPr>
      </p:pic>
      <p:sp>
        <p:nvSpPr>
          <p:cNvPr id="333" name="Shape 333"/>
          <p:cNvSpPr/>
          <p:nvPr/>
        </p:nvSpPr>
        <p:spPr>
          <a:xfrm>
            <a:off x="258162" y="2205169"/>
            <a:ext cx="12128534" cy="2904591"/>
          </a:xfrm>
          <a:prstGeom prst="roundRect">
            <a:avLst>
              <a:gd name="adj" fmla="val 6559"/>
            </a:avLst>
          </a:prstGeom>
          <a:blipFill>
            <a:blip r:embed="rId3"/>
          </a:blipFill>
          <a:ln w="63500">
            <a:solidFill>
              <a:srgbClr val="723AF9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b="1" sz="3000" u="sng">
                <a:solidFill>
                  <a:schemeClr val="accent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ข้อเสนอแนะจากผู้เข้าร่วมโครงการ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       </a:t>
            </a:r>
            <a:r>
              <a:rPr sz="2800">
                <a:latin typeface="TH SarabunPSK"/>
                <a:ea typeface="TH SarabunPSK"/>
                <a:cs typeface="TH SarabunPSK"/>
                <a:sym typeface="TH SarabunPSK"/>
              </a:rPr>
              <a:t>-</a:t>
            </a: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sz="2800">
                <a:latin typeface="TH SarabunPSK"/>
                <a:ea typeface="TH SarabunPSK"/>
                <a:cs typeface="TH SarabunPSK"/>
                <a:sym typeface="TH SarabunPSK"/>
              </a:rPr>
              <a:t>ควรให้มีโครงการอาหารสำหรับเด็กในตอนเช้าเนื่องจากเด็กไม่ยอมกินข้าวเช้าที่บ้าน</a:t>
            </a:r>
            <a:endParaRPr sz="2800"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      - อาหารควรเป็นอาหารที่ปรุงง่าย เพราะผู้ปกครองไม่ค่อยมีเวลา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      - ควรจัดกิจกรรมเกี่ยวกับการดูแลเด็กเช่นโครงการนี้อีก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</p:txBody>
      </p:sp>
      <p:sp>
        <p:nvSpPr>
          <p:cNvPr id="334" name="Shape 334"/>
          <p:cNvSpPr/>
          <p:nvPr/>
        </p:nvSpPr>
        <p:spPr>
          <a:xfrm>
            <a:off x="3431327" y="423460"/>
            <a:ext cx="5902221" cy="1428942"/>
          </a:xfrm>
          <a:prstGeom prst="wedgeEllipseCallout">
            <a:avLst>
              <a:gd name="adj1" fmla="val -37254"/>
              <a:gd name="adj2" fmla="val 63872"/>
            </a:avLst>
          </a:prstGeom>
          <a:ln w="76200">
            <a:solidFill>
              <a:srgbClr val="992B0F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>
              <a:defRPr b="1" sz="3200">
                <a:latin typeface="TH SarabunPSK"/>
                <a:ea typeface="TH SarabunPSK"/>
                <a:cs typeface="TH SarabunPSK"/>
                <a:sym typeface="TH SarabunPSK"/>
              </a:defRPr>
            </a:lvl1pPr>
          </a:lstStyle>
          <a:p>
            <a:pPr>
              <a:defRPr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ข้อเสนอแนะ</a:t>
            </a:r>
          </a:p>
        </p:txBody>
      </p:sp>
      <p:sp>
        <p:nvSpPr>
          <p:cNvPr id="335" name="Shape 335"/>
          <p:cNvSpPr/>
          <p:nvPr/>
        </p:nvSpPr>
        <p:spPr>
          <a:xfrm>
            <a:off x="214685" y="5632765"/>
            <a:ext cx="12335610" cy="2243236"/>
          </a:xfrm>
          <a:prstGeom prst="roundRect">
            <a:avLst>
              <a:gd name="adj" fmla="val 8492"/>
            </a:avLst>
          </a:prstGeom>
          <a:blipFill>
            <a:blip r:embed="rId4"/>
          </a:blipFill>
          <a:ln w="63500">
            <a:solidFill>
              <a:srgbClr val="AC34EB"/>
            </a:solidFill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/>
          <a:p>
            <a:pPr algn="l">
              <a:defRPr b="1" sz="3000" u="sng">
                <a:solidFill>
                  <a:schemeClr val="accent6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ข้อเสนอจากผู้จัดทำโครงการ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>
              <a:defRPr b="1" sz="25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        </a:t>
            </a:r>
            <a:r>
              <a:rPr sz="2800">
                <a:latin typeface="TH SarabunPSK"/>
                <a:ea typeface="TH SarabunPSK"/>
                <a:cs typeface="TH SarabunPSK"/>
                <a:sym typeface="TH SarabunPSK"/>
              </a:rPr>
              <a:t>-</a:t>
            </a: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</a:t>
            </a:r>
            <a:r>
              <a:rPr sz="2800">
                <a:latin typeface="TH SarabunPSK"/>
                <a:ea typeface="TH SarabunPSK"/>
                <a:cs typeface="TH SarabunPSK"/>
                <a:sym typeface="TH SarabunPSK"/>
              </a:rPr>
              <a:t>ผู้ปกครองควรดูแลเอาใจใส่เด็กในการรับประทานอาหารเช้าก่อนมาโรงเรียน</a:t>
            </a:r>
            <a:endParaRPr sz="2800"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>
              <a:defRPr b="1"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            - ผู้ปกครองควรคำนึงถึงสารอาหารที่มีอยู่ในอาหารที่นำมาให้เด็กรับประทานในแต่ละมื้อ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8BBF3000-8C58-4D06-8F43-7790DD0DCA9D-L0-001.jpeg"/>
          <p:cNvPicPr>
            <a:picLocks noChangeAspect="1"/>
          </p:cNvPicPr>
          <p:nvPr/>
        </p:nvPicPr>
        <p:blipFill>
          <a:blip r:embed="rId2">
            <a:alphaModFix amt="39000"/>
            <a:extLst/>
          </a:blip>
          <a:stretch>
            <a:fillRect/>
          </a:stretch>
        </p:blipFill>
        <p:spPr>
          <a:xfrm>
            <a:off x="521994" y="1288610"/>
            <a:ext cx="11960812" cy="7965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"/>
          <p:cNvPicPr>
            <a:picLocks noChangeAspect="0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11640" y="2088882"/>
            <a:ext cx="11581520" cy="2477117"/>
          </a:xfrm>
          <a:prstGeom prst="rect">
            <a:avLst/>
          </a:prstGeom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p:spPr>
      </p:pic>
      <p:sp>
        <p:nvSpPr>
          <p:cNvPr id="138" name="Shape 138"/>
          <p:cNvSpPr/>
          <p:nvPr>
            <p:ph type="title"/>
          </p:nvPr>
        </p:nvSpPr>
        <p:spPr>
          <a:xfrm>
            <a:off x="978536" y="2140481"/>
            <a:ext cx="11047728" cy="2373919"/>
          </a:xfrm>
          <a:prstGeom prst="rect">
            <a:avLst/>
          </a:prstGeom>
        </p:spPr>
        <p:txBody>
          <a:bodyPr/>
          <a:lstStyle/>
          <a:p>
            <a:pPr defTabSz="306324">
              <a:lnSpc>
                <a:spcPct val="115000"/>
              </a:lnSpc>
              <a:spcBef>
                <a:spcPts val="600"/>
              </a:spcBef>
              <a:tabLst>
                <a:tab pos="152400" algn="l"/>
                <a:tab pos="165100" algn="l"/>
              </a:tabLst>
              <a:defRPr sz="2948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latin typeface="TH Dan Vi Vek"/>
                <a:ea typeface="TH Dan Vi Vek"/>
                <a:cs typeface="TH Dan Vi Vek"/>
                <a:sym typeface="TH Dan Vi Vek"/>
              </a:rPr>
              <a:t>โครงการ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defTabSz="306324">
              <a:lnSpc>
                <a:spcPct val="115000"/>
              </a:lnSpc>
              <a:spcBef>
                <a:spcPts val="600"/>
              </a:spcBef>
              <a:defRPr sz="2948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latin typeface="TH Dan Vi Vek"/>
                <a:ea typeface="TH Dan Vi Vek"/>
                <a:cs typeface="TH Dan Vi Vek"/>
                <a:sym typeface="TH Dan Vi Vek"/>
              </a:rPr>
              <a:t>“สิทธิของหนู  เลี้ยงดูอย่างเข้าใจ  ภายใต้บริบทพหุวัฒนธรรม"</a:t>
            </a:r>
            <a:endParaRPr b="1">
              <a:latin typeface="TH Dan Vi Vek"/>
              <a:ea typeface="TH Dan Vi Vek"/>
              <a:cs typeface="TH Dan Vi Vek"/>
              <a:sym typeface="TH Dan Vi Vek"/>
            </a:endParaRPr>
          </a:p>
          <a:p>
            <a:pPr defTabSz="306324">
              <a:lnSpc>
                <a:spcPct val="115000"/>
              </a:lnSpc>
              <a:spcBef>
                <a:spcPts val="600"/>
              </a:spcBef>
              <a:defRPr sz="2948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 b="1">
                <a:latin typeface="TH Dan Vi Vek"/>
                <a:ea typeface="TH Dan Vi Vek"/>
                <a:cs typeface="TH Dan Vi Vek"/>
                <a:sym typeface="TH Dan Vi Vek"/>
              </a:rPr>
              <a:t>กรณี "โภชนาการครบถ้วน เพื่อหนูน้อยวัยใส ด้วยความใส่ใจจากชุมชน"</a:t>
            </a:r>
          </a:p>
        </p:txBody>
      </p:sp>
      <p:pic>
        <p:nvPicPr>
          <p:cNvPr id="139" name="13C92D1C-24A5-469C-B9E8-F9A0B13349D0-L0-001.jpeg"/>
          <p:cNvPicPr>
            <a:picLocks noChangeAspect="1"/>
          </p:cNvPicPr>
          <p:nvPr/>
        </p:nvPicPr>
        <p:blipFill>
          <a:blip r:embed="rId4">
            <a:extLst/>
          </a:blip>
          <a:srcRect l="3570" t="3329" r="3336" b="3948"/>
          <a:stretch>
            <a:fillRect/>
          </a:stretch>
        </p:blipFill>
        <p:spPr>
          <a:xfrm>
            <a:off x="4342348" y="4255974"/>
            <a:ext cx="3469799" cy="23915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6" h="21592" fill="norm" stroke="1" extrusionOk="0">
                <a:moveTo>
                  <a:pt x="18356" y="3"/>
                </a:moveTo>
                <a:cubicBezTo>
                  <a:pt x="18227" y="-8"/>
                  <a:pt x="18098" y="8"/>
                  <a:pt x="17964" y="53"/>
                </a:cubicBezTo>
                <a:lnTo>
                  <a:pt x="17414" y="315"/>
                </a:lnTo>
                <a:cubicBezTo>
                  <a:pt x="17324" y="539"/>
                  <a:pt x="17260" y="801"/>
                  <a:pt x="17078" y="881"/>
                </a:cubicBezTo>
                <a:cubicBezTo>
                  <a:pt x="16968" y="1030"/>
                  <a:pt x="16845" y="1156"/>
                  <a:pt x="16718" y="1271"/>
                </a:cubicBezTo>
                <a:cubicBezTo>
                  <a:pt x="16516" y="1712"/>
                  <a:pt x="16078" y="1853"/>
                  <a:pt x="15671" y="2070"/>
                </a:cubicBezTo>
                <a:cubicBezTo>
                  <a:pt x="15299" y="2366"/>
                  <a:pt x="14954" y="2738"/>
                  <a:pt x="14719" y="3360"/>
                </a:cubicBezTo>
                <a:cubicBezTo>
                  <a:pt x="14617" y="3532"/>
                  <a:pt x="14544" y="3711"/>
                  <a:pt x="14479" y="3894"/>
                </a:cubicBezTo>
                <a:cubicBezTo>
                  <a:pt x="14456" y="3969"/>
                  <a:pt x="14431" y="4041"/>
                  <a:pt x="14413" y="4116"/>
                </a:cubicBezTo>
                <a:cubicBezTo>
                  <a:pt x="14384" y="4219"/>
                  <a:pt x="14361" y="4323"/>
                  <a:pt x="14341" y="4428"/>
                </a:cubicBezTo>
                <a:cubicBezTo>
                  <a:pt x="14312" y="4596"/>
                  <a:pt x="14287" y="4765"/>
                  <a:pt x="14274" y="4937"/>
                </a:cubicBezTo>
                <a:cubicBezTo>
                  <a:pt x="14271" y="4983"/>
                  <a:pt x="14269" y="5030"/>
                  <a:pt x="14267" y="5077"/>
                </a:cubicBezTo>
                <a:cubicBezTo>
                  <a:pt x="14258" y="5247"/>
                  <a:pt x="14256" y="5419"/>
                  <a:pt x="14260" y="5593"/>
                </a:cubicBezTo>
                <a:cubicBezTo>
                  <a:pt x="14262" y="5695"/>
                  <a:pt x="14266" y="5798"/>
                  <a:pt x="14272" y="5901"/>
                </a:cubicBezTo>
                <a:cubicBezTo>
                  <a:pt x="14279" y="6040"/>
                  <a:pt x="14295" y="6180"/>
                  <a:pt x="14306" y="6320"/>
                </a:cubicBezTo>
                <a:cubicBezTo>
                  <a:pt x="14378" y="7091"/>
                  <a:pt x="14491" y="7870"/>
                  <a:pt x="14516" y="8621"/>
                </a:cubicBezTo>
                <a:cubicBezTo>
                  <a:pt x="14518" y="8657"/>
                  <a:pt x="14524" y="8696"/>
                  <a:pt x="14526" y="8732"/>
                </a:cubicBezTo>
                <a:cubicBezTo>
                  <a:pt x="14523" y="8736"/>
                  <a:pt x="14524" y="8738"/>
                  <a:pt x="14521" y="8742"/>
                </a:cubicBezTo>
                <a:cubicBezTo>
                  <a:pt x="14522" y="8784"/>
                  <a:pt x="14526" y="8830"/>
                  <a:pt x="14526" y="8871"/>
                </a:cubicBezTo>
                <a:cubicBezTo>
                  <a:pt x="14364" y="9089"/>
                  <a:pt x="14292" y="9289"/>
                  <a:pt x="14279" y="9477"/>
                </a:cubicBezTo>
                <a:cubicBezTo>
                  <a:pt x="14279" y="9491"/>
                  <a:pt x="14274" y="9503"/>
                  <a:pt x="14274" y="9516"/>
                </a:cubicBezTo>
                <a:cubicBezTo>
                  <a:pt x="14273" y="9570"/>
                  <a:pt x="14281" y="9623"/>
                  <a:pt x="14289" y="9674"/>
                </a:cubicBezTo>
                <a:cubicBezTo>
                  <a:pt x="14301" y="9728"/>
                  <a:pt x="14326" y="9777"/>
                  <a:pt x="14346" y="9828"/>
                </a:cubicBezTo>
                <a:cubicBezTo>
                  <a:pt x="14368" y="9889"/>
                  <a:pt x="14385" y="9953"/>
                  <a:pt x="14417" y="10011"/>
                </a:cubicBezTo>
                <a:cubicBezTo>
                  <a:pt x="14481" y="10121"/>
                  <a:pt x="14559" y="10224"/>
                  <a:pt x="14649" y="10323"/>
                </a:cubicBezTo>
                <a:cubicBezTo>
                  <a:pt x="14790" y="10475"/>
                  <a:pt x="14960" y="10604"/>
                  <a:pt x="15126" y="10735"/>
                </a:cubicBezTo>
                <a:cubicBezTo>
                  <a:pt x="15418" y="10962"/>
                  <a:pt x="15707" y="11172"/>
                  <a:pt x="15864" y="11351"/>
                </a:cubicBezTo>
                <a:cubicBezTo>
                  <a:pt x="16037" y="11798"/>
                  <a:pt x="15885" y="12094"/>
                  <a:pt x="15651" y="12365"/>
                </a:cubicBezTo>
                <a:cubicBezTo>
                  <a:pt x="15399" y="12802"/>
                  <a:pt x="15014" y="13164"/>
                  <a:pt x="14825" y="13641"/>
                </a:cubicBezTo>
                <a:cubicBezTo>
                  <a:pt x="14823" y="13660"/>
                  <a:pt x="14815" y="13674"/>
                  <a:pt x="14815" y="13694"/>
                </a:cubicBezTo>
                <a:cubicBezTo>
                  <a:pt x="14786" y="13766"/>
                  <a:pt x="14781" y="13801"/>
                  <a:pt x="14758" y="13863"/>
                </a:cubicBezTo>
                <a:cubicBezTo>
                  <a:pt x="14699" y="14123"/>
                  <a:pt x="14695" y="14416"/>
                  <a:pt x="14812" y="14784"/>
                </a:cubicBezTo>
                <a:cubicBezTo>
                  <a:pt x="15137" y="14871"/>
                  <a:pt x="15706" y="14658"/>
                  <a:pt x="15580" y="15483"/>
                </a:cubicBezTo>
                <a:cubicBezTo>
                  <a:pt x="15436" y="15554"/>
                  <a:pt x="15290" y="15591"/>
                  <a:pt x="15146" y="15633"/>
                </a:cubicBezTo>
                <a:cubicBezTo>
                  <a:pt x="15033" y="15715"/>
                  <a:pt x="14913" y="15801"/>
                  <a:pt x="14815" y="15898"/>
                </a:cubicBezTo>
                <a:cubicBezTo>
                  <a:pt x="14686" y="15828"/>
                  <a:pt x="14554" y="15795"/>
                  <a:pt x="14422" y="15751"/>
                </a:cubicBezTo>
                <a:cubicBezTo>
                  <a:pt x="13877" y="15765"/>
                  <a:pt x="13330" y="15658"/>
                  <a:pt x="12781" y="15522"/>
                </a:cubicBezTo>
                <a:cubicBezTo>
                  <a:pt x="12569" y="15513"/>
                  <a:pt x="12352" y="15515"/>
                  <a:pt x="12142" y="15483"/>
                </a:cubicBezTo>
                <a:cubicBezTo>
                  <a:pt x="12124" y="15423"/>
                  <a:pt x="12095" y="15398"/>
                  <a:pt x="12070" y="15354"/>
                </a:cubicBezTo>
                <a:cubicBezTo>
                  <a:pt x="11519" y="15227"/>
                  <a:pt x="10969" y="15133"/>
                  <a:pt x="10427" y="15210"/>
                </a:cubicBezTo>
                <a:cubicBezTo>
                  <a:pt x="10419" y="15132"/>
                  <a:pt x="10409" y="15101"/>
                  <a:pt x="10400" y="15042"/>
                </a:cubicBezTo>
                <a:cubicBezTo>
                  <a:pt x="10304" y="14971"/>
                  <a:pt x="10218" y="14871"/>
                  <a:pt x="10160" y="14701"/>
                </a:cubicBezTo>
                <a:cubicBezTo>
                  <a:pt x="10132" y="14728"/>
                  <a:pt x="10102" y="14761"/>
                  <a:pt x="10071" y="14802"/>
                </a:cubicBezTo>
                <a:cubicBezTo>
                  <a:pt x="9872" y="15238"/>
                  <a:pt x="9806" y="15235"/>
                  <a:pt x="9768" y="15081"/>
                </a:cubicBezTo>
                <a:cubicBezTo>
                  <a:pt x="9696" y="15068"/>
                  <a:pt x="9626" y="14970"/>
                  <a:pt x="9568" y="14658"/>
                </a:cubicBezTo>
                <a:cubicBezTo>
                  <a:pt x="9408" y="14921"/>
                  <a:pt x="9229" y="15111"/>
                  <a:pt x="9037" y="15264"/>
                </a:cubicBezTo>
                <a:cubicBezTo>
                  <a:pt x="8823" y="15480"/>
                  <a:pt x="8549" y="15578"/>
                  <a:pt x="8260" y="15655"/>
                </a:cubicBezTo>
                <a:cubicBezTo>
                  <a:pt x="7944" y="15755"/>
                  <a:pt x="7616" y="15827"/>
                  <a:pt x="7278" y="15898"/>
                </a:cubicBezTo>
                <a:cubicBezTo>
                  <a:pt x="7154" y="15662"/>
                  <a:pt x="7210" y="15517"/>
                  <a:pt x="7340" y="15418"/>
                </a:cubicBezTo>
                <a:cubicBezTo>
                  <a:pt x="7345" y="15412"/>
                  <a:pt x="7354" y="15413"/>
                  <a:pt x="7359" y="15407"/>
                </a:cubicBezTo>
                <a:cubicBezTo>
                  <a:pt x="7495" y="15277"/>
                  <a:pt x="7731" y="15245"/>
                  <a:pt x="7964" y="15207"/>
                </a:cubicBezTo>
                <a:cubicBezTo>
                  <a:pt x="8050" y="15190"/>
                  <a:pt x="8135" y="15168"/>
                  <a:pt x="8213" y="15149"/>
                </a:cubicBezTo>
                <a:cubicBezTo>
                  <a:pt x="8346" y="15108"/>
                  <a:pt x="8462" y="15048"/>
                  <a:pt x="8519" y="14931"/>
                </a:cubicBezTo>
                <a:cubicBezTo>
                  <a:pt x="8685" y="14750"/>
                  <a:pt x="8742" y="14629"/>
                  <a:pt x="8736" y="14537"/>
                </a:cubicBezTo>
                <a:cubicBezTo>
                  <a:pt x="8731" y="14508"/>
                  <a:pt x="8726" y="14481"/>
                  <a:pt x="8712" y="14458"/>
                </a:cubicBezTo>
                <a:cubicBezTo>
                  <a:pt x="8697" y="14434"/>
                  <a:pt x="8676" y="14412"/>
                  <a:pt x="8652" y="14393"/>
                </a:cubicBezTo>
                <a:cubicBezTo>
                  <a:pt x="8482" y="14282"/>
                  <a:pt x="8101" y="14262"/>
                  <a:pt x="7739" y="14193"/>
                </a:cubicBezTo>
                <a:cubicBezTo>
                  <a:pt x="7469" y="14150"/>
                  <a:pt x="7212" y="14077"/>
                  <a:pt x="7073" y="13892"/>
                </a:cubicBezTo>
                <a:cubicBezTo>
                  <a:pt x="7039" y="13850"/>
                  <a:pt x="7014" y="13801"/>
                  <a:pt x="6994" y="13748"/>
                </a:cubicBezTo>
                <a:cubicBezTo>
                  <a:pt x="6948" y="13627"/>
                  <a:pt x="6941" y="13475"/>
                  <a:pt x="6994" y="13279"/>
                </a:cubicBezTo>
                <a:cubicBezTo>
                  <a:pt x="6260" y="12819"/>
                  <a:pt x="6633" y="12750"/>
                  <a:pt x="7036" y="12623"/>
                </a:cubicBezTo>
                <a:cubicBezTo>
                  <a:pt x="7204" y="12548"/>
                  <a:pt x="7388" y="12465"/>
                  <a:pt x="7517" y="12329"/>
                </a:cubicBezTo>
                <a:cubicBezTo>
                  <a:pt x="7542" y="12284"/>
                  <a:pt x="7565" y="12235"/>
                  <a:pt x="7564" y="12175"/>
                </a:cubicBezTo>
                <a:cubicBezTo>
                  <a:pt x="7519" y="11376"/>
                  <a:pt x="7749" y="10791"/>
                  <a:pt x="8003" y="10212"/>
                </a:cubicBezTo>
                <a:cubicBezTo>
                  <a:pt x="8210" y="9635"/>
                  <a:pt x="8443" y="9067"/>
                  <a:pt x="8576" y="8452"/>
                </a:cubicBezTo>
                <a:cubicBezTo>
                  <a:pt x="8588" y="8361"/>
                  <a:pt x="8607" y="8277"/>
                  <a:pt x="8613" y="8180"/>
                </a:cubicBezTo>
                <a:cubicBezTo>
                  <a:pt x="9208" y="5630"/>
                  <a:pt x="7270" y="4653"/>
                  <a:pt x="6039" y="3772"/>
                </a:cubicBezTo>
                <a:cubicBezTo>
                  <a:pt x="5964" y="3691"/>
                  <a:pt x="5915" y="3536"/>
                  <a:pt x="5871" y="3364"/>
                </a:cubicBezTo>
                <a:cubicBezTo>
                  <a:pt x="5870" y="3361"/>
                  <a:pt x="5870" y="3360"/>
                  <a:pt x="5869" y="3357"/>
                </a:cubicBezTo>
                <a:cubicBezTo>
                  <a:pt x="5805" y="3136"/>
                  <a:pt x="5741" y="2893"/>
                  <a:pt x="5664" y="2723"/>
                </a:cubicBezTo>
                <a:cubicBezTo>
                  <a:pt x="5581" y="2601"/>
                  <a:pt x="5466" y="2586"/>
                  <a:pt x="5276" y="2809"/>
                </a:cubicBezTo>
                <a:cubicBezTo>
                  <a:pt x="5268" y="2778"/>
                  <a:pt x="5250" y="2759"/>
                  <a:pt x="5239" y="2730"/>
                </a:cubicBezTo>
                <a:cubicBezTo>
                  <a:pt x="5219" y="2760"/>
                  <a:pt x="5202" y="2770"/>
                  <a:pt x="5180" y="2809"/>
                </a:cubicBezTo>
                <a:cubicBezTo>
                  <a:pt x="5149" y="2577"/>
                  <a:pt x="5049" y="2398"/>
                  <a:pt x="4923" y="2246"/>
                </a:cubicBezTo>
                <a:cubicBezTo>
                  <a:pt x="4273" y="1629"/>
                  <a:pt x="3048" y="1803"/>
                  <a:pt x="2796" y="2669"/>
                </a:cubicBezTo>
                <a:cubicBezTo>
                  <a:pt x="2573" y="2643"/>
                  <a:pt x="2459" y="2678"/>
                  <a:pt x="2396" y="2748"/>
                </a:cubicBezTo>
                <a:cubicBezTo>
                  <a:pt x="2356" y="2925"/>
                  <a:pt x="2362" y="3191"/>
                  <a:pt x="2325" y="3414"/>
                </a:cubicBezTo>
                <a:cubicBezTo>
                  <a:pt x="2311" y="3585"/>
                  <a:pt x="2257" y="3747"/>
                  <a:pt x="2071" y="3876"/>
                </a:cubicBezTo>
                <a:cubicBezTo>
                  <a:pt x="2091" y="3934"/>
                  <a:pt x="2109" y="3991"/>
                  <a:pt x="2125" y="4048"/>
                </a:cubicBezTo>
                <a:cubicBezTo>
                  <a:pt x="2472" y="4527"/>
                  <a:pt x="2293" y="5085"/>
                  <a:pt x="1997" y="5672"/>
                </a:cubicBezTo>
                <a:cubicBezTo>
                  <a:pt x="1782" y="6268"/>
                  <a:pt x="1460" y="6859"/>
                  <a:pt x="1271" y="7499"/>
                </a:cubicBezTo>
                <a:cubicBezTo>
                  <a:pt x="1224" y="8162"/>
                  <a:pt x="1294" y="9079"/>
                  <a:pt x="1493" y="9900"/>
                </a:cubicBezTo>
                <a:cubicBezTo>
                  <a:pt x="1623" y="10310"/>
                  <a:pt x="1758" y="10716"/>
                  <a:pt x="1927" y="11057"/>
                </a:cubicBezTo>
                <a:cubicBezTo>
                  <a:pt x="2173" y="11479"/>
                  <a:pt x="2486" y="11769"/>
                  <a:pt x="2890" y="11788"/>
                </a:cubicBezTo>
                <a:cubicBezTo>
                  <a:pt x="2983" y="11786"/>
                  <a:pt x="3071" y="11795"/>
                  <a:pt x="3179" y="11763"/>
                </a:cubicBezTo>
                <a:cubicBezTo>
                  <a:pt x="3231" y="12317"/>
                  <a:pt x="3515" y="12440"/>
                  <a:pt x="3798" y="12526"/>
                </a:cubicBezTo>
                <a:cubicBezTo>
                  <a:pt x="3806" y="12529"/>
                  <a:pt x="3815" y="12531"/>
                  <a:pt x="3823" y="12534"/>
                </a:cubicBezTo>
                <a:cubicBezTo>
                  <a:pt x="3825" y="12534"/>
                  <a:pt x="3825" y="12537"/>
                  <a:pt x="3828" y="12537"/>
                </a:cubicBezTo>
                <a:cubicBezTo>
                  <a:pt x="3999" y="12578"/>
                  <a:pt x="4158" y="12621"/>
                  <a:pt x="4252" y="12727"/>
                </a:cubicBezTo>
                <a:cubicBezTo>
                  <a:pt x="4344" y="12811"/>
                  <a:pt x="4410" y="12932"/>
                  <a:pt x="4420" y="13139"/>
                </a:cubicBezTo>
                <a:cubicBezTo>
                  <a:pt x="4349" y="13145"/>
                  <a:pt x="4285" y="13163"/>
                  <a:pt x="4230" y="13186"/>
                </a:cubicBezTo>
                <a:cubicBezTo>
                  <a:pt x="4216" y="13193"/>
                  <a:pt x="4201" y="13199"/>
                  <a:pt x="4188" y="13207"/>
                </a:cubicBezTo>
                <a:cubicBezTo>
                  <a:pt x="4164" y="13220"/>
                  <a:pt x="4145" y="13238"/>
                  <a:pt x="4124" y="13254"/>
                </a:cubicBezTo>
                <a:cubicBezTo>
                  <a:pt x="4088" y="13284"/>
                  <a:pt x="4051" y="13312"/>
                  <a:pt x="4023" y="13351"/>
                </a:cubicBezTo>
                <a:cubicBezTo>
                  <a:pt x="3949" y="13449"/>
                  <a:pt x="3898" y="13575"/>
                  <a:pt x="3862" y="13716"/>
                </a:cubicBezTo>
                <a:cubicBezTo>
                  <a:pt x="3857" y="13739"/>
                  <a:pt x="3857" y="13767"/>
                  <a:pt x="3852" y="13791"/>
                </a:cubicBezTo>
                <a:cubicBezTo>
                  <a:pt x="3677" y="14672"/>
                  <a:pt x="4003" y="16114"/>
                  <a:pt x="2892" y="15898"/>
                </a:cubicBezTo>
                <a:cubicBezTo>
                  <a:pt x="2925" y="16578"/>
                  <a:pt x="2676" y="16667"/>
                  <a:pt x="2367" y="16622"/>
                </a:cubicBezTo>
                <a:cubicBezTo>
                  <a:pt x="2366" y="16622"/>
                  <a:pt x="2365" y="16622"/>
                  <a:pt x="2364" y="16622"/>
                </a:cubicBezTo>
                <a:cubicBezTo>
                  <a:pt x="2052" y="16688"/>
                  <a:pt x="1665" y="16607"/>
                  <a:pt x="1350" y="16669"/>
                </a:cubicBezTo>
                <a:cubicBezTo>
                  <a:pt x="1241" y="17373"/>
                  <a:pt x="870" y="16798"/>
                  <a:pt x="545" y="16472"/>
                </a:cubicBezTo>
                <a:cubicBezTo>
                  <a:pt x="226" y="16318"/>
                  <a:pt x="82" y="16651"/>
                  <a:pt x="30" y="17134"/>
                </a:cubicBezTo>
                <a:cubicBezTo>
                  <a:pt x="6" y="17347"/>
                  <a:pt x="-1" y="17578"/>
                  <a:pt x="0" y="17801"/>
                </a:cubicBezTo>
                <a:cubicBezTo>
                  <a:pt x="1" y="18024"/>
                  <a:pt x="12" y="18241"/>
                  <a:pt x="22" y="18432"/>
                </a:cubicBezTo>
                <a:cubicBezTo>
                  <a:pt x="102" y="18549"/>
                  <a:pt x="208" y="18625"/>
                  <a:pt x="348" y="18654"/>
                </a:cubicBezTo>
                <a:cubicBezTo>
                  <a:pt x="471" y="18654"/>
                  <a:pt x="593" y="18654"/>
                  <a:pt x="716" y="18654"/>
                </a:cubicBezTo>
                <a:cubicBezTo>
                  <a:pt x="1069" y="18637"/>
                  <a:pt x="1453" y="18576"/>
                  <a:pt x="1747" y="18654"/>
                </a:cubicBezTo>
                <a:cubicBezTo>
                  <a:pt x="2095" y="19253"/>
                  <a:pt x="2391" y="18891"/>
                  <a:pt x="2651" y="18528"/>
                </a:cubicBezTo>
                <a:cubicBezTo>
                  <a:pt x="2658" y="18516"/>
                  <a:pt x="2668" y="18508"/>
                  <a:pt x="2675" y="18496"/>
                </a:cubicBezTo>
                <a:cubicBezTo>
                  <a:pt x="2864" y="18186"/>
                  <a:pt x="3036" y="17912"/>
                  <a:pt x="3208" y="18145"/>
                </a:cubicBezTo>
                <a:cubicBezTo>
                  <a:pt x="3263" y="18210"/>
                  <a:pt x="3319" y="18326"/>
                  <a:pt x="3371" y="18514"/>
                </a:cubicBezTo>
                <a:cubicBezTo>
                  <a:pt x="3871" y="18141"/>
                  <a:pt x="4150" y="18405"/>
                  <a:pt x="4410" y="18754"/>
                </a:cubicBezTo>
                <a:cubicBezTo>
                  <a:pt x="4412" y="18756"/>
                  <a:pt x="4413" y="18756"/>
                  <a:pt x="4415" y="18758"/>
                </a:cubicBezTo>
                <a:cubicBezTo>
                  <a:pt x="4419" y="18763"/>
                  <a:pt x="4423" y="18770"/>
                  <a:pt x="4427" y="18776"/>
                </a:cubicBezTo>
                <a:cubicBezTo>
                  <a:pt x="4540" y="18929"/>
                  <a:pt x="4654" y="19088"/>
                  <a:pt x="4775" y="19227"/>
                </a:cubicBezTo>
                <a:cubicBezTo>
                  <a:pt x="5116" y="19343"/>
                  <a:pt x="5485" y="19424"/>
                  <a:pt x="5859" y="19478"/>
                </a:cubicBezTo>
                <a:cubicBezTo>
                  <a:pt x="6219" y="19481"/>
                  <a:pt x="6657" y="19503"/>
                  <a:pt x="7053" y="19406"/>
                </a:cubicBezTo>
                <a:cubicBezTo>
                  <a:pt x="7056" y="19405"/>
                  <a:pt x="7058" y="19407"/>
                  <a:pt x="7061" y="19406"/>
                </a:cubicBezTo>
                <a:cubicBezTo>
                  <a:pt x="7140" y="19386"/>
                  <a:pt x="7208" y="19351"/>
                  <a:pt x="7280" y="19320"/>
                </a:cubicBezTo>
                <a:cubicBezTo>
                  <a:pt x="7437" y="19234"/>
                  <a:pt x="7580" y="19107"/>
                  <a:pt x="7712" y="18958"/>
                </a:cubicBezTo>
                <a:cubicBezTo>
                  <a:pt x="7790" y="18829"/>
                  <a:pt x="7831" y="18658"/>
                  <a:pt x="7845" y="18457"/>
                </a:cubicBezTo>
                <a:cubicBezTo>
                  <a:pt x="7641" y="18071"/>
                  <a:pt x="7548" y="17801"/>
                  <a:pt x="7544" y="17625"/>
                </a:cubicBezTo>
                <a:cubicBezTo>
                  <a:pt x="7370" y="17275"/>
                  <a:pt x="7542" y="17250"/>
                  <a:pt x="7806" y="17321"/>
                </a:cubicBezTo>
                <a:cubicBezTo>
                  <a:pt x="8033" y="17306"/>
                  <a:pt x="8368" y="17418"/>
                  <a:pt x="8709" y="17554"/>
                </a:cubicBezTo>
                <a:cubicBezTo>
                  <a:pt x="9304" y="18767"/>
                  <a:pt x="8446" y="18611"/>
                  <a:pt x="8203" y="19137"/>
                </a:cubicBezTo>
                <a:cubicBezTo>
                  <a:pt x="8192" y="19177"/>
                  <a:pt x="8171" y="19208"/>
                  <a:pt x="8169" y="19256"/>
                </a:cubicBezTo>
                <a:cubicBezTo>
                  <a:pt x="8169" y="19257"/>
                  <a:pt x="8169" y="19258"/>
                  <a:pt x="8169" y="19259"/>
                </a:cubicBezTo>
                <a:cubicBezTo>
                  <a:pt x="8166" y="19330"/>
                  <a:pt x="8194" y="19425"/>
                  <a:pt x="8218" y="19517"/>
                </a:cubicBezTo>
                <a:cubicBezTo>
                  <a:pt x="8678" y="19799"/>
                  <a:pt x="9168" y="19917"/>
                  <a:pt x="9677" y="19954"/>
                </a:cubicBezTo>
                <a:cubicBezTo>
                  <a:pt x="9828" y="19966"/>
                  <a:pt x="9981" y="19974"/>
                  <a:pt x="10133" y="19976"/>
                </a:cubicBezTo>
                <a:cubicBezTo>
                  <a:pt x="11217" y="19965"/>
                  <a:pt x="12349" y="19697"/>
                  <a:pt x="13383" y="19894"/>
                </a:cubicBezTo>
                <a:cubicBezTo>
                  <a:pt x="13394" y="19899"/>
                  <a:pt x="13401" y="19897"/>
                  <a:pt x="13411" y="19901"/>
                </a:cubicBezTo>
                <a:cubicBezTo>
                  <a:pt x="13578" y="19820"/>
                  <a:pt x="13745" y="19715"/>
                  <a:pt x="13865" y="19600"/>
                </a:cubicBezTo>
                <a:cubicBezTo>
                  <a:pt x="13934" y="19444"/>
                  <a:pt x="13962" y="19266"/>
                  <a:pt x="13951" y="19112"/>
                </a:cubicBezTo>
                <a:cubicBezTo>
                  <a:pt x="13856" y="19027"/>
                  <a:pt x="13696" y="18951"/>
                  <a:pt x="13383" y="18926"/>
                </a:cubicBezTo>
                <a:cubicBezTo>
                  <a:pt x="13299" y="18858"/>
                  <a:pt x="13230" y="18793"/>
                  <a:pt x="13174" y="18722"/>
                </a:cubicBezTo>
                <a:cubicBezTo>
                  <a:pt x="13117" y="18651"/>
                  <a:pt x="13075" y="18577"/>
                  <a:pt x="13043" y="18507"/>
                </a:cubicBezTo>
                <a:cubicBezTo>
                  <a:pt x="12957" y="18318"/>
                  <a:pt x="12971" y="18143"/>
                  <a:pt x="13023" y="17980"/>
                </a:cubicBezTo>
                <a:cubicBezTo>
                  <a:pt x="13198" y="17355"/>
                  <a:pt x="14056" y="16968"/>
                  <a:pt x="14230" y="17761"/>
                </a:cubicBezTo>
                <a:cubicBezTo>
                  <a:pt x="14273" y="17914"/>
                  <a:pt x="14283" y="18114"/>
                  <a:pt x="14242" y="18378"/>
                </a:cubicBezTo>
                <a:cubicBezTo>
                  <a:pt x="14784" y="18313"/>
                  <a:pt x="15306" y="18326"/>
                  <a:pt x="15822" y="18360"/>
                </a:cubicBezTo>
                <a:cubicBezTo>
                  <a:pt x="16434" y="18311"/>
                  <a:pt x="17039" y="18285"/>
                  <a:pt x="17532" y="18478"/>
                </a:cubicBezTo>
                <a:cubicBezTo>
                  <a:pt x="17962" y="18499"/>
                  <a:pt x="18392" y="18499"/>
                  <a:pt x="18820" y="18439"/>
                </a:cubicBezTo>
                <a:cubicBezTo>
                  <a:pt x="19278" y="18293"/>
                  <a:pt x="19742" y="18082"/>
                  <a:pt x="19938" y="17765"/>
                </a:cubicBezTo>
                <a:cubicBezTo>
                  <a:pt x="19986" y="17623"/>
                  <a:pt x="20014" y="17468"/>
                  <a:pt x="20015" y="17303"/>
                </a:cubicBezTo>
                <a:cubicBezTo>
                  <a:pt x="19990" y="17206"/>
                  <a:pt x="19947" y="17109"/>
                  <a:pt x="19869" y="17002"/>
                </a:cubicBezTo>
                <a:cubicBezTo>
                  <a:pt x="19905" y="16913"/>
                  <a:pt x="19930" y="16834"/>
                  <a:pt x="19946" y="16758"/>
                </a:cubicBezTo>
                <a:cubicBezTo>
                  <a:pt x="19945" y="16757"/>
                  <a:pt x="19946" y="16756"/>
                  <a:pt x="19946" y="16755"/>
                </a:cubicBezTo>
                <a:cubicBezTo>
                  <a:pt x="19870" y="16458"/>
                  <a:pt x="19724" y="16186"/>
                  <a:pt x="19553" y="15959"/>
                </a:cubicBezTo>
                <a:cubicBezTo>
                  <a:pt x="18972" y="15631"/>
                  <a:pt x="18071" y="15663"/>
                  <a:pt x="18916" y="15070"/>
                </a:cubicBezTo>
                <a:cubicBezTo>
                  <a:pt x="18940" y="14599"/>
                  <a:pt x="19062" y="13820"/>
                  <a:pt x="19082" y="13103"/>
                </a:cubicBezTo>
                <a:cubicBezTo>
                  <a:pt x="19042" y="12685"/>
                  <a:pt x="18997" y="12295"/>
                  <a:pt x="18946" y="11960"/>
                </a:cubicBezTo>
                <a:cubicBezTo>
                  <a:pt x="18918" y="11885"/>
                  <a:pt x="18885" y="11816"/>
                  <a:pt x="18845" y="11756"/>
                </a:cubicBezTo>
                <a:cubicBezTo>
                  <a:pt x="18192" y="11735"/>
                  <a:pt x="18453" y="10992"/>
                  <a:pt x="18803" y="10799"/>
                </a:cubicBezTo>
                <a:cubicBezTo>
                  <a:pt x="19132" y="10503"/>
                  <a:pt x="19648" y="10330"/>
                  <a:pt x="20054" y="10276"/>
                </a:cubicBezTo>
                <a:cubicBezTo>
                  <a:pt x="20245" y="10213"/>
                  <a:pt x="20431" y="10136"/>
                  <a:pt x="20595" y="10036"/>
                </a:cubicBezTo>
                <a:cubicBezTo>
                  <a:pt x="20796" y="9750"/>
                  <a:pt x="20965" y="9425"/>
                  <a:pt x="21105" y="9069"/>
                </a:cubicBezTo>
                <a:cubicBezTo>
                  <a:pt x="21115" y="8925"/>
                  <a:pt x="21129" y="8781"/>
                  <a:pt x="21110" y="8596"/>
                </a:cubicBezTo>
                <a:cubicBezTo>
                  <a:pt x="21346" y="8140"/>
                  <a:pt x="21488" y="7596"/>
                  <a:pt x="21547" y="7022"/>
                </a:cubicBezTo>
                <a:cubicBezTo>
                  <a:pt x="21599" y="6525"/>
                  <a:pt x="21578" y="6005"/>
                  <a:pt x="21513" y="5492"/>
                </a:cubicBezTo>
                <a:cubicBezTo>
                  <a:pt x="21502" y="5407"/>
                  <a:pt x="21496" y="5319"/>
                  <a:pt x="21483" y="5234"/>
                </a:cubicBezTo>
                <a:cubicBezTo>
                  <a:pt x="21353" y="4442"/>
                  <a:pt x="21088" y="3698"/>
                  <a:pt x="20725" y="3110"/>
                </a:cubicBezTo>
                <a:cubicBezTo>
                  <a:pt x="20717" y="3097"/>
                  <a:pt x="20709" y="3086"/>
                  <a:pt x="20701" y="3074"/>
                </a:cubicBezTo>
                <a:cubicBezTo>
                  <a:pt x="20517" y="2808"/>
                  <a:pt x="20305" y="2576"/>
                  <a:pt x="20062" y="2393"/>
                </a:cubicBezTo>
                <a:cubicBezTo>
                  <a:pt x="20029" y="1836"/>
                  <a:pt x="19777" y="1174"/>
                  <a:pt x="19405" y="687"/>
                </a:cubicBezTo>
                <a:cubicBezTo>
                  <a:pt x="19404" y="687"/>
                  <a:pt x="19403" y="688"/>
                  <a:pt x="19403" y="687"/>
                </a:cubicBezTo>
                <a:cubicBezTo>
                  <a:pt x="19249" y="548"/>
                  <a:pt x="19097" y="381"/>
                  <a:pt x="18934" y="239"/>
                </a:cubicBezTo>
                <a:cubicBezTo>
                  <a:pt x="18753" y="114"/>
                  <a:pt x="18560" y="20"/>
                  <a:pt x="18356" y="3"/>
                </a:cubicBezTo>
                <a:close/>
                <a:moveTo>
                  <a:pt x="20444" y="605"/>
                </a:moveTo>
                <a:cubicBezTo>
                  <a:pt x="20428" y="628"/>
                  <a:pt x="20330" y="695"/>
                  <a:pt x="20276" y="745"/>
                </a:cubicBezTo>
                <a:cubicBezTo>
                  <a:pt x="20265" y="785"/>
                  <a:pt x="20249" y="822"/>
                  <a:pt x="20252" y="877"/>
                </a:cubicBezTo>
                <a:cubicBezTo>
                  <a:pt x="20176" y="922"/>
                  <a:pt x="20106" y="930"/>
                  <a:pt x="20037" y="942"/>
                </a:cubicBezTo>
                <a:cubicBezTo>
                  <a:pt x="19927" y="1029"/>
                  <a:pt x="19835" y="1121"/>
                  <a:pt x="19773" y="1157"/>
                </a:cubicBezTo>
                <a:cubicBezTo>
                  <a:pt x="19804" y="1174"/>
                  <a:pt x="19862" y="1163"/>
                  <a:pt x="19901" y="1175"/>
                </a:cubicBezTo>
                <a:cubicBezTo>
                  <a:pt x="19959" y="1128"/>
                  <a:pt x="20189" y="1131"/>
                  <a:pt x="20545" y="1150"/>
                </a:cubicBezTo>
                <a:cubicBezTo>
                  <a:pt x="20646" y="1119"/>
                  <a:pt x="20738" y="1094"/>
                  <a:pt x="20795" y="1046"/>
                </a:cubicBezTo>
                <a:cubicBezTo>
                  <a:pt x="20829" y="980"/>
                  <a:pt x="20846" y="916"/>
                  <a:pt x="20844" y="859"/>
                </a:cubicBezTo>
                <a:cubicBezTo>
                  <a:pt x="20803" y="778"/>
                  <a:pt x="20693" y="693"/>
                  <a:pt x="20444" y="605"/>
                </a:cubicBezTo>
                <a:close/>
                <a:moveTo>
                  <a:pt x="17046" y="19603"/>
                </a:moveTo>
                <a:cubicBezTo>
                  <a:pt x="16524" y="19642"/>
                  <a:pt x="15894" y="19827"/>
                  <a:pt x="15526" y="19671"/>
                </a:cubicBezTo>
                <a:lnTo>
                  <a:pt x="15116" y="19754"/>
                </a:lnTo>
                <a:cubicBezTo>
                  <a:pt x="15111" y="19761"/>
                  <a:pt x="15105" y="19764"/>
                  <a:pt x="15101" y="19772"/>
                </a:cubicBezTo>
                <a:cubicBezTo>
                  <a:pt x="15061" y="20036"/>
                  <a:pt x="15053" y="20247"/>
                  <a:pt x="15057" y="20442"/>
                </a:cubicBezTo>
                <a:cubicBezTo>
                  <a:pt x="15106" y="20767"/>
                  <a:pt x="15205" y="21101"/>
                  <a:pt x="15291" y="21270"/>
                </a:cubicBezTo>
                <a:cubicBezTo>
                  <a:pt x="15496" y="21399"/>
                  <a:pt x="15834" y="21515"/>
                  <a:pt x="16189" y="21592"/>
                </a:cubicBezTo>
                <a:lnTo>
                  <a:pt x="16197" y="21592"/>
                </a:lnTo>
                <a:cubicBezTo>
                  <a:pt x="16557" y="21589"/>
                  <a:pt x="16925" y="21547"/>
                  <a:pt x="17256" y="21553"/>
                </a:cubicBezTo>
                <a:cubicBezTo>
                  <a:pt x="17509" y="21436"/>
                  <a:pt x="17709" y="21229"/>
                  <a:pt x="17771" y="20857"/>
                </a:cubicBezTo>
                <a:cubicBezTo>
                  <a:pt x="17802" y="20738"/>
                  <a:pt x="17820" y="20637"/>
                  <a:pt x="17836" y="20539"/>
                </a:cubicBezTo>
                <a:cubicBezTo>
                  <a:pt x="17849" y="20141"/>
                  <a:pt x="17701" y="19814"/>
                  <a:pt x="17436" y="19621"/>
                </a:cubicBezTo>
                <a:cubicBezTo>
                  <a:pt x="17320" y="19596"/>
                  <a:pt x="17188" y="19593"/>
                  <a:pt x="17046" y="1960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40" name="25B9B2AA-C435-4909-B29F-5FB63A7593CB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4007" y="36724"/>
            <a:ext cx="1078597" cy="1217066"/>
          </a:xfrm>
          <a:prstGeom prst="rect">
            <a:avLst/>
          </a:prstGeom>
          <a:ln w="12700">
            <a:miter lim="400000"/>
          </a:ln>
        </p:spPr>
      </p:pic>
      <p:pic>
        <p:nvPicPr>
          <p:cNvPr id="141" name="25B9B2AA-C435-4909-B29F-5FB63A7593CB-L0-001.jpe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flipH="1">
            <a:off x="11905863" y="36724"/>
            <a:ext cx="1078598" cy="121706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96C1C0E1-40D5-4A2E-A18F-2842BBF809A1-L0-001.jpeg"/>
          <p:cNvPicPr>
            <a:picLocks noChangeAspect="1"/>
          </p:cNvPicPr>
          <p:nvPr/>
        </p:nvPicPr>
        <p:blipFill>
          <a:blip r:embed="rId2">
            <a:alphaModFix amt="54000"/>
            <a:extLst/>
          </a:blip>
          <a:stretch>
            <a:fillRect/>
          </a:stretch>
        </p:blipFill>
        <p:spPr>
          <a:xfrm>
            <a:off x="444934" y="343796"/>
            <a:ext cx="12114932" cy="9066008"/>
          </a:xfrm>
          <a:prstGeom prst="rect">
            <a:avLst/>
          </a:prstGeom>
          <a:ln w="12700">
            <a:miter lim="400000"/>
          </a:ln>
        </p:spPr>
      </p:pic>
      <p:sp>
        <p:nvSpPr>
          <p:cNvPr id="144" name="Shape 144"/>
          <p:cNvSpPr/>
          <p:nvPr>
            <p:ph type="subTitle" idx="1"/>
          </p:nvPr>
        </p:nvSpPr>
        <p:spPr>
          <a:xfrm>
            <a:off x="956083" y="1682210"/>
            <a:ext cx="11261376" cy="6389181"/>
          </a:xfrm>
          <a:prstGeom prst="rect">
            <a:avLst/>
          </a:prstGeom>
        </p:spPr>
        <p:txBody>
          <a:bodyPr/>
          <a:lstStyle/>
          <a:p>
            <a:pPr algn="l" defTabSz="397763">
              <a:lnSpc>
                <a:spcPct val="115000"/>
              </a:lnSpc>
              <a:spcBef>
                <a:spcPts val="800"/>
              </a:spcBef>
              <a:tabLst>
                <a:tab pos="469900" algn="l"/>
                <a:tab pos="622300" algn="l"/>
              </a:tabLst>
              <a:defRPr sz="261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 เนื่องจากปัจจุบัน</a:t>
            </a: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ปัญหาเด็กและอาหารมักพบบ่อยในยุคสมัยที่ใช้ชีวิตเร่งรีบของผู้ใหญ่จนลืมความสำคัญของภาวะโภชนาการอาหารของเด็กและยังเป็นส่วนที่เกี่ยวข้องกับโรงเรียนในส่วนของเด็กปฐมวัยซึ่งจะเห็นได้ว่าเด็กในวัยนี้มักจะรับประทานอาหารขนมกรุบกรอบและเครื่องดื่ม ที่มีปริมาณน้ำตาล ไขมัน และโซเดียมเป็นส่วนประกอบสูง หากผู้ปกครองยังไม่ตระหนักถึงปัญหานี้และช่วยกันแก้ไข เด็กก็จะไม่ได้รับสารอาหารที่เพียงพอและไม่ถูกต้องตามโภชนาการก่อให้เกิดโรคภัยไข้เจ็บผลกระทบต่างๆตามมาอีก มากยิ่งขึ้นในอนาคต ทั้งนี้จึงนำไปสู่การปรับเปลี่ยนพฤติกรรมด้านโภชนาการว่าเด็กจึงควรได้รับการดูแลด้านโภชนาการและสุขลักษณะ เพื่อให้สามารถพัฒนาศักยภาพสมองของเด็กได้เต็มความสามารถจึงควรมีสารอาหารที่ครบทั้ง 5 หมู่ และมีปริมาณเพียงพอกับความต้องการของร่างกาย เพื่อการเจริญเติบโตเต็มที่ของร่างกายได้อย่างเหมาะสม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  <a:p>
            <a:pPr algn="l" defTabSz="397763">
              <a:lnSpc>
                <a:spcPct val="115000"/>
              </a:lnSpc>
              <a:spcBef>
                <a:spcPts val="800"/>
              </a:spcBef>
              <a:tabLst>
                <a:tab pos="469900" algn="l"/>
                <a:tab pos="622300" algn="l"/>
              </a:tabLst>
              <a:defRPr sz="2610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	</a:t>
            </a:r>
          </a:p>
        </p:txBody>
      </p:sp>
      <p:sp>
        <p:nvSpPr>
          <p:cNvPr id="145" name="Shape 145"/>
          <p:cNvSpPr/>
          <p:nvPr/>
        </p:nvSpPr>
        <p:spPr>
          <a:xfrm>
            <a:off x="1331360" y="706537"/>
            <a:ext cx="3247242" cy="7161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>
            <a:lvl1pPr algn="l" defTabSz="578358">
              <a:defRPr b="1" sz="3168">
                <a:solidFill>
                  <a:srgbClr val="200D6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หลักการและเหตุผล</a:t>
            </a:r>
          </a:p>
        </p:txBody>
      </p:sp>
      <p:pic>
        <p:nvPicPr>
          <p:cNvPr id="146" name="97CC07D3-14E2-4275-9906-597392FB3221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26318" y="6926198"/>
            <a:ext cx="4356101" cy="2260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97CC07D3-14E2-4275-9906-597392FB3221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004444" y="7539625"/>
            <a:ext cx="3383627" cy="17559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96C1C0E1-40D5-4A2E-A18F-2842BBF809A1-L0-001.jpeg"/>
          <p:cNvPicPr>
            <a:picLocks noChangeAspect="1"/>
          </p:cNvPicPr>
          <p:nvPr/>
        </p:nvPicPr>
        <p:blipFill>
          <a:blip r:embed="rId2">
            <a:alphaModFix amt="56000"/>
            <a:extLst/>
          </a:blip>
          <a:stretch>
            <a:fillRect/>
          </a:stretch>
        </p:blipFill>
        <p:spPr>
          <a:xfrm>
            <a:off x="263934" y="208348"/>
            <a:ext cx="12476932" cy="9336904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Shape 150"/>
          <p:cNvSpPr/>
          <p:nvPr>
            <p:ph type="subTitle" idx="1"/>
          </p:nvPr>
        </p:nvSpPr>
        <p:spPr>
          <a:xfrm>
            <a:off x="1408619" y="1617014"/>
            <a:ext cx="10647769" cy="6519573"/>
          </a:xfrm>
          <a:prstGeom prst="rect">
            <a:avLst/>
          </a:prstGeom>
        </p:spPr>
        <p:txBody>
          <a:bodyPr/>
          <a:lstStyle/>
          <a:p>
            <a:pPr algn="l" defTabSz="379475">
              <a:lnSpc>
                <a:spcPct val="115000"/>
              </a:lnSpc>
              <a:spcBef>
                <a:spcPts val="800"/>
              </a:spcBef>
              <a:tabLst>
                <a:tab pos="444500" algn="l"/>
                <a:tab pos="596900" algn="l"/>
              </a:tabLst>
              <a:defRPr sz="2905">
                <a:uFill>
                  <a:solidFill>
                    <a:srgbClr val="000000"/>
                  </a:solidFill>
                </a:uFill>
                <a:latin typeface="Helvetica"/>
                <a:ea typeface="Helvetica"/>
                <a:cs typeface="Helvetica"/>
                <a:sym typeface="Helvetica"/>
              </a:defRPr>
            </a:pPr>
            <a:r>
              <a:t>               </a:t>
            </a: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	จากข้อมูลการเฝ้าระวังติดตามการเจริญเติบโตในเด็กนักเรียนผลการสำรวจความต้องการของผู้ปกครอง ศูนย์พัฒนาเด็กเล็กเทศบาลเมืองท่าผา พบว่าผู้ปกครองมีความรู้ความเข้าใจในการเสริมสร้างพัฒนาการเด็กปฐมวัย </a:t>
            </a:r>
            <a:r>
              <a:rPr>
                <a:solidFill>
                  <a:schemeClr val="accent5">
                    <a:hueOff val="-176146"/>
                    <a:satOff val="3665"/>
                    <a:lumOff val="-13986"/>
                  </a:schemeClr>
                </a:solidFill>
                <a:latin typeface="TH SarabunPSK"/>
                <a:ea typeface="TH SarabunPSK"/>
                <a:cs typeface="TH SarabunPSK"/>
                <a:sym typeface="TH SarabunPSK"/>
              </a:rPr>
              <a:t>ในเรื่องจัดเตรียมอาหารให้แก่เด็กปฐมวัยครบทั้ง 5 หมู่ในแต่ละมื้อ  ระดับน้อย ร้อยละ 30 </a:t>
            </a:r>
            <a:r>
              <a:rPr>
                <a:latin typeface="TH SarabunPSK"/>
                <a:ea typeface="TH SarabunPSK"/>
                <a:cs typeface="TH SarabunPSK"/>
                <a:sym typeface="TH SarabunPSK"/>
              </a:rPr>
              <a:t>ดังนั้นศูนย์พัฒนาเด็กเล็กเทศบาลเมืองท่าผา จึงให้ความสำคัญกับการเลือกโภชนาการ  ที่เหมาะสมให้กับวัย การจัดการด้านโภชนาการสำหรับเด็กปฐมวัย เพื่อให้ให้สอดคล้องกับหลักสูตรการศึกษาปฐมวัย 2546 เด็กปฐมวัยมีพัฒนาการครบทั้งด้านร่างกาย อารมณ์ สังคม และสติปัญญา และสอดคล้องกับอนุสัญญาว่าด้วยสิทธิเด็ก จึงได้จัดทำโครงการนี้ขึ้น</a:t>
            </a:r>
            <a:endParaRPr>
              <a:latin typeface="TH SarabunPSK"/>
              <a:ea typeface="TH SarabunPSK"/>
              <a:cs typeface="TH SarabunPSK"/>
              <a:sym typeface="TH SarabunPSK"/>
            </a:endParaRP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26F59EE7-E16D-47F2-908F-0344D0CBBBAF-L0-001.jpeg"/>
          <p:cNvPicPr>
            <a:picLocks noChangeAspect="1"/>
          </p:cNvPicPr>
          <p:nvPr/>
        </p:nvPicPr>
        <p:blipFill>
          <a:blip r:embed="rId2">
            <a:alphaModFix amt="27000"/>
            <a:extLst/>
          </a:blip>
          <a:stretch>
            <a:fillRect/>
          </a:stretch>
        </p:blipFill>
        <p:spPr>
          <a:xfrm>
            <a:off x="-1065377" y="-2618112"/>
            <a:ext cx="13977371" cy="1397737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55" name="Group 155"/>
          <p:cNvGrpSpPr/>
          <p:nvPr/>
        </p:nvGrpSpPr>
        <p:grpSpPr>
          <a:xfrm>
            <a:off x="1161535" y="2907866"/>
            <a:ext cx="11126595" cy="4543805"/>
            <a:chOff x="0" y="0"/>
            <a:chExt cx="11126593" cy="4543804"/>
          </a:xfrm>
        </p:grpSpPr>
        <p:sp>
          <p:nvSpPr>
            <p:cNvPr id="154" name="Shape 154"/>
            <p:cNvSpPr/>
            <p:nvPr/>
          </p:nvSpPr>
          <p:spPr>
            <a:xfrm>
              <a:off x="31750" y="31750"/>
              <a:ext cx="11063094" cy="4480305"/>
            </a:xfrm>
            <a:prstGeom prst="roundRect">
              <a:avLst>
                <a:gd name="adj" fmla="val 4252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1.</a:t>
              </a: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เพื่อให้ผู้ปกครองมีความรู้ความเข้าใจในการเสริมสร้างพัฒนาการเด็กปฐมวัย ในเรื่องจัดเตรียมอาหารให้แก่เด็กปฐมวัยครบทั้ง 5 หมู่ในแต่ละมื้อ (โดยใช้วัตถุดิบที่มีอยู่ในท้องถิ่น เช่น ข้าวโพดฝักอ่อน ฝักทอง ต้นหอมผักชี)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2. เพื่อให้ผู้ปกครองมีความรู้ในการสร้างเสริมพฤติกรรมตามสุขบัญัติ และมารยาทที่ดีในการรับประทานอาหารสำหรับเด็กปฐมวัย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3. เพื่อเป็นการเสริมสร้างคุณภาพชีวิตที่ดี ในด้านโภชนาการแก่เด็กปฐมวัย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uFill>
                    <a:solidFill>
                      <a:srgbClr val="000000"/>
                    </a:solidFill>
                  </a:uFill>
                  <a:latin typeface="TH SarabunPSK"/>
                  <a:ea typeface="TH SarabunPSK"/>
                  <a:cs typeface="TH SarabunPSK"/>
                  <a:sym typeface="TH SarabunPSK"/>
                </a:defRPr>
              </a:pPr>
            </a:p>
            <a:p>
              <a:pPr algn="l" defTabSz="457200">
                <a:lnSpc>
                  <a:spcPct val="115000"/>
                </a:lnSpc>
                <a:spcBef>
                  <a:spcPts val="1000"/>
                </a:spcBef>
                <a:defRPr b="1" sz="28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</p:txBody>
        </p:sp>
        <p:pic>
          <p:nvPicPr>
            <p:cNvPr id="153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1126594" cy="4543805"/>
            </a:xfrm>
            <a:prstGeom prst="rect">
              <a:avLst/>
            </a:prstGeom>
            <a:effectLst/>
          </p:spPr>
        </p:pic>
      </p:grpSp>
      <p:grpSp>
        <p:nvGrpSpPr>
          <p:cNvPr id="158" name="Group 158"/>
          <p:cNvGrpSpPr/>
          <p:nvPr/>
        </p:nvGrpSpPr>
        <p:grpSpPr>
          <a:xfrm>
            <a:off x="4785655" y="1034688"/>
            <a:ext cx="3433490" cy="1301203"/>
            <a:chOff x="0" y="0"/>
            <a:chExt cx="3433488" cy="1301201"/>
          </a:xfrm>
        </p:grpSpPr>
        <p:sp>
          <p:nvSpPr>
            <p:cNvPr id="157" name="Shape 157"/>
            <p:cNvSpPr/>
            <p:nvPr/>
          </p:nvSpPr>
          <p:spPr>
            <a:xfrm>
              <a:off x="31750" y="31750"/>
              <a:ext cx="3369989" cy="1237702"/>
            </a:xfrm>
            <a:prstGeom prst="roundRect">
              <a:avLst>
                <a:gd name="adj" fmla="val 15391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lnSpc>
                  <a:spcPct val="115000"/>
                </a:lnSpc>
                <a:spcBef>
                  <a:spcPts val="1000"/>
                </a:spcBef>
                <a:defRPr b="1" sz="3500">
                  <a:solidFill>
                    <a:srgbClr val="140540"/>
                  </a:solidFill>
                  <a:uFill>
                    <a:solidFill>
                      <a:srgbClr val="000000"/>
                    </a:solidFill>
                  </a:uFill>
                  <a:latin typeface="TH SarabunPSK"/>
                  <a:ea typeface="TH SarabunPSK"/>
                  <a:cs typeface="TH SarabunPSK"/>
                  <a:sym typeface="TH SarabunPSK"/>
                </a:defRPr>
              </a:lvl1pPr>
            </a:lstStyle>
            <a:p>
              <a:pPr>
                <a:defRPr b="0"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b="1">
                  <a:latin typeface="TH SarabunPSK"/>
                  <a:ea typeface="TH SarabunPSK"/>
                  <a:cs typeface="TH SarabunPSK"/>
                  <a:sym typeface="TH SarabunPSK"/>
                </a:rPr>
                <a:t>วัตถุประสงค์</a:t>
              </a:r>
            </a:p>
          </p:txBody>
        </p:sp>
        <p:pic>
          <p:nvPicPr>
            <p:cNvPr id="156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3433489" cy="130120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05" y="8139"/>
            <a:ext cx="13012010" cy="973732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3" name="Group 163"/>
          <p:cNvGrpSpPr/>
          <p:nvPr/>
        </p:nvGrpSpPr>
        <p:grpSpPr>
          <a:xfrm>
            <a:off x="1659666" y="2305050"/>
            <a:ext cx="10641126" cy="1968500"/>
            <a:chOff x="0" y="0"/>
            <a:chExt cx="10641124" cy="1968500"/>
          </a:xfrm>
        </p:grpSpPr>
        <p:sp>
          <p:nvSpPr>
            <p:cNvPr id="162" name="Shape 162"/>
            <p:cNvSpPr/>
            <p:nvPr/>
          </p:nvSpPr>
          <p:spPr>
            <a:xfrm>
              <a:off x="31750" y="31750"/>
              <a:ext cx="10577625" cy="1905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t>1.</a:t>
              </a: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เชิงปริมาณ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  - ผู้ปกครองจำนวน 40 คน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</p:txBody>
        </p:sp>
        <p:pic>
          <p:nvPicPr>
            <p:cNvPr id="161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10641125" cy="1968500"/>
            </a:xfrm>
            <a:prstGeom prst="rect">
              <a:avLst/>
            </a:prstGeom>
            <a:effectLst/>
          </p:spPr>
        </p:pic>
      </p:grpSp>
      <p:grpSp>
        <p:nvGrpSpPr>
          <p:cNvPr id="166" name="Group 166"/>
          <p:cNvGrpSpPr/>
          <p:nvPr/>
        </p:nvGrpSpPr>
        <p:grpSpPr>
          <a:xfrm>
            <a:off x="1652422" y="4345295"/>
            <a:ext cx="10655615" cy="3594561"/>
            <a:chOff x="0" y="0"/>
            <a:chExt cx="10655613" cy="3594560"/>
          </a:xfrm>
        </p:grpSpPr>
        <p:sp>
          <p:nvSpPr>
            <p:cNvPr id="165" name="Shape 165"/>
            <p:cNvSpPr/>
            <p:nvPr/>
          </p:nvSpPr>
          <p:spPr>
            <a:xfrm>
              <a:off x="31750" y="31750"/>
              <a:ext cx="10592114" cy="3531061"/>
            </a:xfrm>
            <a:prstGeom prst="roundRect">
              <a:avLst>
                <a:gd name="adj" fmla="val 5395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2. เชิงคุณภาพ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 - ผู้ปกครองมีความรู้ความเข้าใจในการเสริมสร้างพัฒนาการเด็กปฐมวัย ในเรื่องจัดเตรียมอาหารให้แก่เด็กปฐมวัยครบทั้ง 5 หมู่ในแต่ละมื้อ  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>
                      <a:hueOff val="-554920"/>
                      <a:satOff val="-21482"/>
                      <a:lumOff val="-6228"/>
                    </a:schemeClr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- เด็กปฐมวัยมีภาวะโภชนาการที่เหมาะสม</a:t>
              </a:r>
            </a:p>
          </p:txBody>
        </p:sp>
        <p:pic>
          <p:nvPicPr>
            <p:cNvPr id="164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0655614" cy="3594561"/>
            </a:xfrm>
            <a:prstGeom prst="rect">
              <a:avLst/>
            </a:prstGeom>
            <a:effectLst/>
          </p:spPr>
        </p:pic>
      </p:grpSp>
      <p:grpSp>
        <p:nvGrpSpPr>
          <p:cNvPr id="169" name="Group 169"/>
          <p:cNvGrpSpPr/>
          <p:nvPr/>
        </p:nvGrpSpPr>
        <p:grpSpPr>
          <a:xfrm>
            <a:off x="4468667" y="511358"/>
            <a:ext cx="3430849" cy="1214191"/>
            <a:chOff x="0" y="0"/>
            <a:chExt cx="3430847" cy="1214190"/>
          </a:xfrm>
        </p:grpSpPr>
        <p:sp>
          <p:nvSpPr>
            <p:cNvPr id="168" name="Shape 168"/>
            <p:cNvSpPr/>
            <p:nvPr/>
          </p:nvSpPr>
          <p:spPr>
            <a:xfrm>
              <a:off x="38100" y="38100"/>
              <a:ext cx="3354648" cy="1137991"/>
            </a:xfrm>
            <a:prstGeom prst="roundRect">
              <a:avLst>
                <a:gd name="adj" fmla="val 1674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457200">
                <a:lnSpc>
                  <a:spcPct val="115000"/>
                </a:lnSpc>
                <a:spcBef>
                  <a:spcPts val="1000"/>
                </a:spcBef>
                <a:defRPr b="1" sz="4000">
                  <a:solidFill>
                    <a:srgbClr val="140540"/>
                  </a:solidFill>
                  <a:uFill>
                    <a:solidFill>
                      <a:srgbClr val="000000"/>
                    </a:solidFill>
                  </a:uFill>
                  <a:latin typeface="TH SarabunPSK"/>
                  <a:ea typeface="TH SarabunPSK"/>
                  <a:cs typeface="TH SarabunPSK"/>
                  <a:sym typeface="TH SarabunPSK"/>
                </a:defRPr>
              </a:lvl1pPr>
            </a:lstStyle>
            <a:p>
              <a:pPr/>
              <a:r>
                <a:t>เป้าหมาย</a:t>
              </a:r>
            </a:p>
          </p:txBody>
        </p:sp>
        <p:pic>
          <p:nvPicPr>
            <p:cNvPr id="167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3430848" cy="1214191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349" y="-31949"/>
            <a:ext cx="13119391" cy="98176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2" name="B2A79298-67D6-4EF2-A57B-38E109A537F9-L0-00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734770" y="4161963"/>
            <a:ext cx="4826001" cy="5080001"/>
          </a:xfrm>
          <a:prstGeom prst="rect">
            <a:avLst/>
          </a:prstGeom>
          <a:ln w="12700">
            <a:miter lim="400000"/>
          </a:ln>
        </p:spPr>
      </p:pic>
      <p:graphicFrame>
        <p:nvGraphicFramePr>
          <p:cNvPr id="173" name="Table 173"/>
          <p:cNvGraphicFramePr/>
          <p:nvPr/>
        </p:nvGraphicFramePr>
        <p:xfrm>
          <a:off x="920854" y="974007"/>
          <a:ext cx="10464801" cy="6729018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0240457"/>
                <a:gridCol w="224343"/>
              </a:tblGrid>
              <a:tr h="725440">
                <a:tc>
                  <a:txBody>
                    <a:bodyPr/>
                    <a:lstStyle/>
                    <a:p>
                      <a:pPr algn="l" defTabSz="457200">
                        <a:lnSpc>
                          <a:spcPct val="115000"/>
                        </a:lnSpc>
                        <a:spcBef>
                          <a:spcPts val="1000"/>
                        </a:spcBef>
                        <a:defRPr sz="2900">
                          <a:solidFill>
                            <a:srgbClr val="F1F5FF"/>
                          </a:solidFill>
                          <a:uFill>
                            <a:solidFill>
                              <a:srgbClr val="000000"/>
                            </a:solidFill>
                          </a:uFill>
                          <a:latin typeface="TH SarabunPSK"/>
                          <a:ea typeface="TH SarabunPSK"/>
                          <a:cs typeface="TH SarabunPSK"/>
                          <a:sym typeface="TH SarabunPSK"/>
                        </a:defRPr>
                      </a:pPr>
                      <a:r>
                        <a:t>           วิธีดำเนินการ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>
                          <a:sym typeface="Helvetica"/>
                        </a:defRPr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2544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1. สำรวจความต้องการ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2544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2. เขียนโครงการเพื่อขออนุมัติ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2544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3. ประชุมคณะกรรมการวางแผนดำเนินงาน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2544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4. แต่งตั้งคณะกรรมการดำเนินโครงการ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72544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5. ติดต่อบุคลากรและหน่วยงานที่เกี่ยวข้องและประชาสัมพันธ์ให้ผู้ปกครองเข้าร่วมโครงการ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1572686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6. ดำเนินการตามแผน
     - จัดอบรมให้ความรู้ผู้ปกครอง
     - จัดทำโครงการและแจกแผ่นพับเมนูอาหารและวิธีการทำอาหารที่เหมาะสมกับเด็กปฐมวัย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  <a:tr h="803690">
                <a:tc>
                  <a:txBody>
                    <a:bodyPr/>
                    <a:lstStyle/>
                    <a:p>
                      <a:pPr algn="l" defTabSz="914400">
                        <a:defRPr b="0">
                          <a:solidFill>
                            <a:srgbClr val="000000"/>
                          </a:solidFill>
                        </a:defRPr>
                      </a:pPr>
                      <a:r>
                        <a:rPr b="1" sz="2200">
                          <a:solidFill>
                            <a:srgbClr val="FFFFFF"/>
                          </a:solidFill>
                          <a:sym typeface="Helvetica"/>
                        </a:rPr>
                        <a:t>7. สรุปผลการดำเนินงาน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>
                        <a:defRPr sz="2600"/>
                      </a:pPr>
                    </a:p>
                  </a:txBody>
                  <a:tcPr marL="50800" marR="50800" marT="50800" marB="5080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96C1C0E1-40D5-4A2E-A18F-2842BBF809A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7349" y="-31949"/>
            <a:ext cx="13119391" cy="981767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8" name="Group 178"/>
          <p:cNvGrpSpPr/>
          <p:nvPr/>
        </p:nvGrpSpPr>
        <p:grpSpPr>
          <a:xfrm>
            <a:off x="808711" y="1488418"/>
            <a:ext cx="9653936" cy="1968501"/>
            <a:chOff x="0" y="0"/>
            <a:chExt cx="9653935" cy="1968500"/>
          </a:xfrm>
        </p:grpSpPr>
        <p:sp>
          <p:nvSpPr>
            <p:cNvPr id="177" name="Shape 177"/>
            <p:cNvSpPr/>
            <p:nvPr/>
          </p:nvSpPr>
          <p:spPr>
            <a:xfrm>
              <a:off x="31750" y="31750"/>
              <a:ext cx="9590436" cy="1905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rgbClr val="0D022C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u="sng"/>
                <a:t>ร</a:t>
              </a:r>
              <a:r>
                <a:rPr u="sng">
                  <a:latin typeface="TH SarabunPSK"/>
                  <a:ea typeface="TH SarabunPSK"/>
                  <a:cs typeface="TH SarabunPSK"/>
                  <a:sym typeface="TH SarabunPSK"/>
                </a:rPr>
                <a:t>ะยะเวลาดำเนินการ</a:t>
              </a: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   สิงหาคม - พฤศจิกายน 2558</a:t>
              </a:r>
            </a:p>
          </p:txBody>
        </p:sp>
        <p:pic>
          <p:nvPicPr>
            <p:cNvPr id="176" name="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0" y="0"/>
              <a:ext cx="9653936" cy="1968500"/>
            </a:xfrm>
            <a:prstGeom prst="rect">
              <a:avLst/>
            </a:prstGeom>
            <a:effectLst/>
          </p:spPr>
        </p:pic>
      </p:grpSp>
      <p:grpSp>
        <p:nvGrpSpPr>
          <p:cNvPr id="181" name="Group 181"/>
          <p:cNvGrpSpPr/>
          <p:nvPr/>
        </p:nvGrpSpPr>
        <p:grpSpPr>
          <a:xfrm>
            <a:off x="1422319" y="3735072"/>
            <a:ext cx="9623255" cy="1968501"/>
            <a:chOff x="0" y="0"/>
            <a:chExt cx="9623254" cy="1968500"/>
          </a:xfrm>
        </p:grpSpPr>
        <p:sp>
          <p:nvSpPr>
            <p:cNvPr id="180" name="Shape 180"/>
            <p:cNvSpPr/>
            <p:nvPr/>
          </p:nvSpPr>
          <p:spPr>
            <a:xfrm>
              <a:off x="31750" y="31750"/>
              <a:ext cx="9559755" cy="1905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 u="sng">
                  <a:solidFill>
                    <a:schemeClr val="accent2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สถานที่ดำเนินการ 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chemeClr val="accent2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   -ณ ศูนย์พัฒนาเด็กเล็กเทศบาลเมืองท่าผา </a:t>
              </a:r>
            </a:p>
          </p:txBody>
        </p:sp>
        <p:pic>
          <p:nvPicPr>
            <p:cNvPr id="179" name="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9623255" cy="1968500"/>
            </a:xfrm>
            <a:prstGeom prst="rect">
              <a:avLst/>
            </a:prstGeom>
            <a:effectLst/>
          </p:spPr>
        </p:pic>
      </p:grpSp>
      <p:grpSp>
        <p:nvGrpSpPr>
          <p:cNvPr id="184" name="Group 184"/>
          <p:cNvGrpSpPr/>
          <p:nvPr/>
        </p:nvGrpSpPr>
        <p:grpSpPr>
          <a:xfrm>
            <a:off x="2277534" y="5981727"/>
            <a:ext cx="9722967" cy="1968501"/>
            <a:chOff x="0" y="0"/>
            <a:chExt cx="9722966" cy="1968500"/>
          </a:xfrm>
        </p:grpSpPr>
        <p:sp>
          <p:nvSpPr>
            <p:cNvPr id="183" name="Shape 183"/>
            <p:cNvSpPr/>
            <p:nvPr/>
          </p:nvSpPr>
          <p:spPr>
            <a:xfrm>
              <a:off x="31750" y="31750"/>
              <a:ext cx="9659467" cy="1905000"/>
            </a:xfrm>
            <a:prstGeom prst="roundRect">
              <a:avLst>
                <a:gd name="adj" fmla="val 10000"/>
              </a:avLst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rgbClr val="DA2668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 u="sng">
                  <a:latin typeface="TH SarabunPSK"/>
                  <a:ea typeface="TH SarabunPSK"/>
                  <a:cs typeface="TH SarabunPSK"/>
                  <a:sym typeface="TH SarabunPSK"/>
                </a:rPr>
                <a:t>งบประมาณ</a:t>
              </a: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</a:t>
              </a:r>
              <a:endParaRPr>
                <a:latin typeface="TH SarabunPSK"/>
                <a:ea typeface="TH SarabunPSK"/>
                <a:cs typeface="TH SarabunPSK"/>
                <a:sym typeface="TH SarabunPSK"/>
              </a:endParaRPr>
            </a:p>
            <a:p>
              <a:pPr indent="457200" algn="l" defTabSz="457200">
                <a:lnSpc>
                  <a:spcPct val="115000"/>
                </a:lnSpc>
                <a:spcBef>
                  <a:spcPts val="1000"/>
                </a:spcBef>
                <a:defRPr b="1" sz="3000">
                  <a:solidFill>
                    <a:srgbClr val="DA2668"/>
                  </a:solidFill>
                  <a:uFill>
                    <a:solidFill>
                      <a:srgbClr val="000000"/>
                    </a:solidFill>
                  </a:uFill>
                  <a:latin typeface="Helvetica"/>
                  <a:ea typeface="Helvetica"/>
                  <a:cs typeface="Helvetica"/>
                  <a:sym typeface="Helvetica"/>
                </a:defRPr>
              </a:pPr>
              <a:r>
                <a:rPr>
                  <a:latin typeface="TH SarabunPSK"/>
                  <a:ea typeface="TH SarabunPSK"/>
                  <a:cs typeface="TH SarabunPSK"/>
                  <a:sym typeface="TH SarabunPSK"/>
                </a:rPr>
                <a:t>      - ค่าวัสดุอุปกรณ์ทำไข่ตุ๋น จำนวนเงิน 500 บาท</a:t>
              </a:r>
            </a:p>
          </p:txBody>
        </p:sp>
        <p:pic>
          <p:nvPicPr>
            <p:cNvPr id="182" name="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0" y="0"/>
              <a:ext cx="9722967" cy="19685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