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charts/chart1.xml" ContentType="application/vnd.openxmlformats-officedocument.drawingml.chart+xml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593996"/>
          <c:y val="0.0444935"/>
          <c:w val="0.9356"/>
          <c:h val="0.81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มาก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ด้านกระบวนการ</c:v>
                </c:pt>
                <c:pt idx="1">
                  <c:v>ด้านเจ้าหน้าที่/วิทยากร</c:v>
                </c:pt>
                <c:pt idx="2">
                  <c:v>ด้านสิ่งอำนวยความสะดวก</c:v>
                </c:pt>
                <c:pt idx="3">
                  <c:v>ด้านคุณภาพ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53.500000</c:v>
                </c:pt>
                <c:pt idx="1">
                  <c:v>62.000000</c:v>
                </c:pt>
                <c:pt idx="2">
                  <c:v>53.000000</c:v>
                </c:pt>
                <c:pt idx="3">
                  <c:v>50.500000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ปานกลาง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ด้านกระบวนการ</c:v>
                </c:pt>
                <c:pt idx="1">
                  <c:v>ด้านเจ้าหน้าที่/วิทยากร</c:v>
                </c:pt>
                <c:pt idx="2">
                  <c:v>ด้านสิ่งอำนวยความสะดวก</c:v>
                </c:pt>
                <c:pt idx="3">
                  <c:v>ด้านคุณภาพ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36.000000</c:v>
                </c:pt>
                <c:pt idx="1">
                  <c:v>21.000000</c:v>
                </c:pt>
                <c:pt idx="2">
                  <c:v>33.000000</c:v>
                </c:pt>
                <c:pt idx="3">
                  <c:v>32.500000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น้อย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ด้านกระบวนการ</c:v>
                </c:pt>
                <c:pt idx="1">
                  <c:v>ด้านเจ้าหน้าที่/วิทยากร</c:v>
                </c:pt>
                <c:pt idx="2">
                  <c:v>ด้านสิ่งอำนวยความสะดวก</c:v>
                </c:pt>
                <c:pt idx="3">
                  <c:v>ด้านคุณภาพ</c:v>
                </c:pt>
              </c:strCache>
            </c:strRef>
          </c:cat>
          <c:val>
            <c:numRef>
              <c:f>Sheet1!$B$4:$E$4</c:f>
              <c:numCache>
                <c:ptCount val="4"/>
                <c:pt idx="0">
                  <c:v>10.500000</c:v>
                </c:pt>
                <c:pt idx="1">
                  <c:v>17.000000</c:v>
                </c:pt>
                <c:pt idx="2">
                  <c:v>14.000000</c:v>
                </c:pt>
                <c:pt idx="3">
                  <c:v>17.000000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0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minorGridlines>
          <c:spPr>
            <a:ln w="12700" cap="flat">
              <a:solidFill>
                <a:srgbClr val="919191"/>
              </a:solidFill>
              <a:custDash>
                <a:ds d="100000" sp="200000"/>
              </a:custDash>
              <a:miter lim="400000"/>
            </a:ln>
          </c:spPr>
        </c:min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0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17.5"/>
        <c:minorUnit val="8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ข้อความชื่อเรื่อง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1.g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5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6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image" Target="../media/image2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7.jpeg"/><Relationship Id="rId4" Type="http://schemas.openxmlformats.org/officeDocument/2006/relationships/image" Target="../media/image2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g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Relationship Id="rId4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3.png" descr="http://i687.photobucket.com/albums/vv237/4-one/vm-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V="1" rot="18893318">
            <a:off x="-262129" y="-3086734"/>
            <a:ext cx="1289686" cy="1647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1.png" descr="http://i687.photobucket.com/albums/vv237/4-one/vm-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-1313054" y="-3148964"/>
            <a:ext cx="3505836" cy="147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.png" descr="http://i687.photobucket.com/albums/vv237/4-one/vm-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4978844" y="-3182936"/>
            <a:ext cx="2286001" cy="137096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3673665" y="7844179"/>
            <a:ext cx="7599592" cy="63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0"/>
              </a:spcBef>
              <a:defRPr sz="11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b="1">
              <a:latin typeface="TH Dan Vi Vek"/>
              <a:ea typeface="TH Dan Vi Vek"/>
              <a:cs typeface="TH Dan Vi Vek"/>
              <a:sym typeface="TH Dan Vi Vek"/>
            </a:endParaRPr>
          </a:p>
        </p:txBody>
      </p:sp>
      <p:pic>
        <p:nvPicPr>
          <p:cNvPr id="123" name="6B6F74A3-1DC7-4061-9DC2-3E81AA927811-L0-001.jpeg"/>
          <p:cNvPicPr>
            <a:picLocks noChangeAspect="1"/>
          </p:cNvPicPr>
          <p:nvPr/>
        </p:nvPicPr>
        <p:blipFill>
          <a:blip r:embed="rId4">
            <a:alphaModFix amt="20000"/>
            <a:extLst/>
          </a:blip>
          <a:stretch>
            <a:fillRect/>
          </a:stretch>
        </p:blipFill>
        <p:spPr>
          <a:xfrm>
            <a:off x="-2285689" y="-145962"/>
            <a:ext cx="16072839" cy="10045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>
            <p:ph type="ctrTitle"/>
          </p:nvPr>
        </p:nvSpPr>
        <p:spPr>
          <a:xfrm>
            <a:off x="2167401" y="2675900"/>
            <a:ext cx="8669998" cy="5319236"/>
          </a:xfrm>
          <a:prstGeom prst="rect">
            <a:avLst/>
          </a:prstGeom>
        </p:spPr>
        <p:txBody>
          <a:bodyPr anchor="t"/>
          <a:lstStyle/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1)</a:t>
            </a: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นางสาวสุกัญญา     เข็มทอง	 	       รหัส 571761321250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		2)นางสาวอุบลศรี	      ครูเจริญ	 	        รหัส 571761321262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3) นางสาวธาวรรณ      เตี้ยมเครือ    		 รหัส 571761321264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4) นางสาวภัคภร	      ธนาดิศพงษ์    	    	 รหัส 571761321265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5) นางสาวลลนา	      มังประโคน	    	        รหัส 571761321266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		6) นางวิลาวัลย์	      พ่วงเจิม		              รหัส 571761321268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7) นางสาวพันธ์ทิพย์    เสือเฒ่า		        รหัส 571761321269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8) นางสาวรัฐญากรป์   แช่มพุก	              รหัส 571761321270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9) นางสาวบุษยา	      จอมแก้ว		              รหัส 571761321271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     10)นางชาริกา             ศรีประเสริฐ	              รหัส 571761321277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     11) นางสาวพนิดา        กางศรี		 	        รหัส 571761321296</a:t>
            </a:r>
          </a:p>
        </p:txBody>
      </p:sp>
      <p:sp>
        <p:nvSpPr>
          <p:cNvPr id="125" name="Shape 125"/>
          <p:cNvSpPr/>
          <p:nvPr>
            <p:ph type="subTitle" sz="quarter" idx="1"/>
          </p:nvPr>
        </p:nvSpPr>
        <p:spPr>
          <a:xfrm>
            <a:off x="3647729" y="1661916"/>
            <a:ext cx="5164765" cy="89252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A5194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คณะผู้จัดทำโครงการ</a:t>
            </a:r>
          </a:p>
        </p:txBody>
      </p:sp>
      <p:pic>
        <p:nvPicPr>
          <p:cNvPr id="126" name="76047E25-E2A3-484D-A6E2-8F7854637B70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55645" y="1472581"/>
            <a:ext cx="707130" cy="1271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9FC72BDB-5306-4755-9804-1E0644A54ACA-L0-001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4636" y="1293685"/>
            <a:ext cx="816742" cy="1322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-864655" y="-145408"/>
            <a:ext cx="15082667" cy="100444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187"/>
          <p:cNvGrpSpPr/>
          <p:nvPr/>
        </p:nvGrpSpPr>
        <p:grpSpPr>
          <a:xfrm>
            <a:off x="3454894" y="533048"/>
            <a:ext cx="6443569" cy="1416254"/>
            <a:chOff x="0" y="0"/>
            <a:chExt cx="6443568" cy="1416253"/>
          </a:xfrm>
        </p:grpSpPr>
        <p:sp>
          <p:nvSpPr>
            <p:cNvPr id="186" name="Shape 186"/>
            <p:cNvSpPr/>
            <p:nvPr/>
          </p:nvSpPr>
          <p:spPr>
            <a:xfrm>
              <a:off x="31750" y="31750"/>
              <a:ext cx="6380069" cy="1352754"/>
            </a:xfrm>
            <a:prstGeom prst="roundRect">
              <a:avLst>
                <a:gd name="adj" fmla="val 14082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lnSpc>
                  <a:spcPct val="115000"/>
                </a:lnSpc>
                <a:spcBef>
                  <a:spcPts val="1000"/>
                </a:spcBef>
                <a:defRPr b="1" sz="4000">
                  <a:solidFill>
                    <a:srgbClr val="4A2EE2"/>
                  </a:solidFill>
                  <a:uFill>
                    <a:solidFill>
                      <a:srgbClr val="000000"/>
                    </a:solidFill>
                  </a:uFill>
                  <a:latin typeface="TH SarabunPSK"/>
                  <a:ea typeface="TH SarabunPSK"/>
                  <a:cs typeface="TH SarabunPSK"/>
                  <a:sym typeface="TH SarabunPSK"/>
                </a:defRPr>
              </a:lvl1pPr>
            </a:lstStyle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ผลที่คาดว่าจะได้รับ</a:t>
              </a:r>
            </a:p>
          </p:txBody>
        </p:sp>
        <p:pic>
          <p:nvPicPr>
            <p:cNvPr id="185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43569" cy="1416254"/>
            </a:xfrm>
            <a:prstGeom prst="rect">
              <a:avLst/>
            </a:prstGeom>
            <a:effectLst/>
          </p:spPr>
        </p:pic>
      </p:grpSp>
      <p:grpSp>
        <p:nvGrpSpPr>
          <p:cNvPr id="190" name="Group 190"/>
          <p:cNvGrpSpPr/>
          <p:nvPr/>
        </p:nvGrpSpPr>
        <p:grpSpPr>
          <a:xfrm>
            <a:off x="586278" y="2680674"/>
            <a:ext cx="11832244" cy="5510238"/>
            <a:chOff x="0" y="0"/>
            <a:chExt cx="11832242" cy="5510236"/>
          </a:xfrm>
        </p:grpSpPr>
        <p:sp>
          <p:nvSpPr>
            <p:cNvPr id="189" name="Shape 189"/>
            <p:cNvSpPr/>
            <p:nvPr/>
          </p:nvSpPr>
          <p:spPr>
            <a:xfrm>
              <a:off x="31750" y="31750"/>
              <a:ext cx="11768743" cy="5446737"/>
            </a:xfrm>
            <a:prstGeom prst="roundRect">
              <a:avLst>
                <a:gd name="adj" fmla="val 3498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solidFill>
                    <a:srgbClr val="2B4617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1.ผู้ปกครองมีความรู้ความเข้าใจในการเสริมสร้างพัฒนาการเด็กปฐมวัย ในเรื่องจัดเตรียมอาหารให้แก่เด็กปฐมวัยครบทั้ง 5 หมู่โดยนำวัตถุดิบที่มีในท้องถิ่นมาเป็นส่วนประกอบในการปรุงอาหารในแต่ละมื้อโดยคำนึงถึงความปลอดภัยของเด็ก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solidFill>
                    <a:srgbClr val="2B4617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2. ให้ผู้ปกครองมีความรู้ในการสร้างเสริมพฤติกรรมตามสุขบัญัติและเด็กมีมารยาทในการรับประทานอาหารเพิ่มมากขึ้น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solidFill>
                    <a:srgbClr val="2B4617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3. เด็กได้รับการส่งเสริมด้านโภชนาการ และได้รับอาหารที่มีประโยชน์ครบถ้วนเพื่อทำให้เด็กสุขภาพร่างกายแข็งแรงเจริญเติบโตสมวัย </a:t>
              </a:r>
            </a:p>
          </p:txBody>
        </p:sp>
        <p:pic>
          <p:nvPicPr>
            <p:cNvPr id="188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832243" cy="55102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295" y="-32039"/>
            <a:ext cx="13119390" cy="9817678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>
            <p:ph type="ctrTitle"/>
          </p:nvPr>
        </p:nvSpPr>
        <p:spPr>
          <a:xfrm>
            <a:off x="1986945" y="7011523"/>
            <a:ext cx="9030910" cy="3937486"/>
          </a:xfrm>
          <a:prstGeom prst="rect">
            <a:avLst/>
          </a:prstGeom>
        </p:spPr>
        <p:txBody>
          <a:bodyPr anchor="t"/>
          <a:lstStyle/>
          <a:p>
            <a:pPr defTabSz="457200">
              <a:lnSpc>
                <a:spcPct val="115000"/>
              </a:lnSpc>
              <a:spcBef>
                <a:spcPts val="1000"/>
              </a:spcBef>
              <a:defRPr b="1" sz="5900">
                <a:solidFill>
                  <a:srgbClr val="0D022C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tabLst>
                <a:tab pos="444500" algn="l"/>
                <a:tab pos="711200" algn="l"/>
              </a:tabLst>
              <a:defRPr b="1" sz="5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	</a:t>
            </a:r>
          </a:p>
        </p:txBody>
      </p:sp>
      <p:sp>
        <p:nvSpPr>
          <p:cNvPr id="194" name="Shape 194"/>
          <p:cNvSpPr/>
          <p:nvPr/>
        </p:nvSpPr>
        <p:spPr>
          <a:xfrm>
            <a:off x="2110454" y="3665437"/>
            <a:ext cx="8363222" cy="2422726"/>
          </a:xfrm>
          <a:prstGeom prst="roundRect">
            <a:avLst>
              <a:gd name="adj" fmla="val 7863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529166" indent="-529166" algn="l" defTabSz="457200">
              <a:lnSpc>
                <a:spcPct val="115000"/>
              </a:lnSpc>
              <a:spcBef>
                <a:spcPts val="1000"/>
              </a:spcBef>
              <a:buSzPct val="100000"/>
              <a:buAutoNum type="arabicPeriod" startAt="1"/>
              <a:tabLst>
                <a:tab pos="444500" algn="l"/>
                <a:tab pos="711200" algn="l"/>
              </a:tabLst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แบบประเมินโครงการ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tabLst>
                <a:tab pos="444500" algn="l"/>
                <a:tab pos="711200" algn="l"/>
              </a:tabLst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- แบบประเมินความพึงพอใจ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tabLst>
                <a:tab pos="444500" algn="l"/>
                <a:tab pos="711200" algn="l"/>
              </a:tabLst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- แบบสรุปความพึงพอใจ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tabLst>
                <a:tab pos="444500" algn="l"/>
                <a:tab pos="711200" algn="l"/>
              </a:tabLst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grpSp>
        <p:nvGrpSpPr>
          <p:cNvPr id="197" name="Group 197"/>
          <p:cNvGrpSpPr/>
          <p:nvPr/>
        </p:nvGrpSpPr>
        <p:grpSpPr>
          <a:xfrm>
            <a:off x="1806893" y="851468"/>
            <a:ext cx="6209110" cy="2590652"/>
            <a:chOff x="0" y="0"/>
            <a:chExt cx="6209109" cy="2590651"/>
          </a:xfrm>
        </p:grpSpPr>
        <p:sp>
          <p:nvSpPr>
            <p:cNvPr id="196" name="Shape 196"/>
            <p:cNvSpPr/>
            <p:nvPr/>
          </p:nvSpPr>
          <p:spPr>
            <a:xfrm>
              <a:off x="31750" y="31750"/>
              <a:ext cx="6145576" cy="1658210"/>
            </a:xfrm>
            <a:prstGeom prst="wedgeEllipseCallout">
              <a:avLst>
                <a:gd name="adj1" fmla="val -5425"/>
                <a:gd name="adj2" fmla="val 96889"/>
              </a:avLst>
            </a:prstGeom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lnSpc>
                  <a:spcPct val="115000"/>
                </a:lnSpc>
                <a:spcBef>
                  <a:spcPts val="1000"/>
                </a:spcBef>
                <a:defRPr b="1" sz="3500">
                  <a:solidFill>
                    <a:srgbClr val="4C1066"/>
                  </a:solidFill>
                  <a:uFill>
                    <a:solidFill>
                      <a:srgbClr val="000000"/>
                    </a:solidFill>
                  </a:uFill>
                  <a:latin typeface="TH SarabunPSK"/>
                  <a:ea typeface="TH SarabunPSK"/>
                  <a:cs typeface="TH SarabunPSK"/>
                  <a:sym typeface="TH SarabunPSK"/>
                </a:defRPr>
              </a:lvl1pPr>
            </a:lstStyle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การประเมินโครงการ </a:t>
              </a:r>
            </a:p>
          </p:txBody>
        </p:sp>
        <p:pic>
          <p:nvPicPr>
            <p:cNvPr id="195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209110" cy="25906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D33842F6-F6D4-4756-9EF0-95F1DAA8F979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549131" y="59787"/>
            <a:ext cx="12855039" cy="963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D6959FD3-6CAF-4F12-8C47-05A684DFF79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284" y="2327597"/>
            <a:ext cx="4998582" cy="715853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01" name="7D917D40-99D3-4858-9AAA-1EE8954A0C02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0919" y="2353731"/>
            <a:ext cx="5096588" cy="710626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204" name="Group 204"/>
          <p:cNvGrpSpPr/>
          <p:nvPr/>
        </p:nvGrpSpPr>
        <p:grpSpPr>
          <a:xfrm>
            <a:off x="3954795" y="397626"/>
            <a:ext cx="5805938" cy="1019799"/>
            <a:chOff x="0" y="0"/>
            <a:chExt cx="5805937" cy="1019797"/>
          </a:xfrm>
        </p:grpSpPr>
        <p:sp>
          <p:nvSpPr>
            <p:cNvPr id="203" name="Shape 203"/>
            <p:cNvSpPr/>
            <p:nvPr/>
          </p:nvSpPr>
          <p:spPr>
            <a:xfrm>
              <a:off x="44450" y="44450"/>
              <a:ext cx="5717038" cy="930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การสำรวจและประเมินผล</a:t>
              </a:r>
            </a:p>
          </p:txBody>
        </p:sp>
        <p:pic>
          <p:nvPicPr>
            <p:cNvPr id="202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805938" cy="101979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D33842F6-F6D4-4756-9EF0-95F1DAA8F979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-95157" y="130538"/>
            <a:ext cx="12760633" cy="956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1403CF91-0A99-4F07-B60C-CE185E2D64F4-L0-001.jpeg"/>
          <p:cNvPicPr>
            <a:picLocks noChangeAspect="1"/>
          </p:cNvPicPr>
          <p:nvPr/>
        </p:nvPicPr>
        <p:blipFill>
          <a:blip r:embed="rId3">
            <a:extLst/>
          </a:blip>
          <a:srcRect l="8507" t="3100" r="3781" b="0"/>
          <a:stretch>
            <a:fillRect/>
          </a:stretch>
        </p:blipFill>
        <p:spPr>
          <a:xfrm>
            <a:off x="374475" y="532209"/>
            <a:ext cx="6405290" cy="551421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08" name="28348768-C4D0-4AAA-A65C-B94B755614B4-L0-001.jpeg"/>
          <p:cNvPicPr>
            <a:picLocks noChangeAspect="1"/>
          </p:cNvPicPr>
          <p:nvPr/>
        </p:nvPicPr>
        <p:blipFill>
          <a:blip r:embed="rId4">
            <a:extLst/>
          </a:blip>
          <a:srcRect l="0" t="0" r="0" b="13253"/>
          <a:stretch>
            <a:fillRect/>
          </a:stretch>
        </p:blipFill>
        <p:spPr>
          <a:xfrm>
            <a:off x="6847706" y="2365838"/>
            <a:ext cx="5892397" cy="4417707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09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1243" y="3906570"/>
            <a:ext cx="5566493" cy="398582"/>
          </a:xfrm>
          <a:prstGeom prst="rect">
            <a:avLst/>
          </a:prstGeom>
        </p:spPr>
      </p:pic>
      <p:pic>
        <p:nvPicPr>
          <p:cNvPr id="211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1243" y="4904713"/>
            <a:ext cx="5566493" cy="398582"/>
          </a:xfrm>
          <a:prstGeom prst="rect">
            <a:avLst/>
          </a:prstGeom>
        </p:spPr>
      </p:pic>
      <p:pic>
        <p:nvPicPr>
          <p:cNvPr id="213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52107" y="3394592"/>
            <a:ext cx="5367071" cy="375572"/>
          </a:xfrm>
          <a:prstGeom prst="rect">
            <a:avLst/>
          </a:prstGeom>
        </p:spPr>
      </p:pic>
      <p:pic>
        <p:nvPicPr>
          <p:cNvPr id="215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10657" y="5074343"/>
            <a:ext cx="5449970" cy="391235"/>
          </a:xfrm>
          <a:prstGeom prst="rect">
            <a:avLst/>
          </a:prstGeom>
        </p:spPr>
      </p:pic>
      <p:pic>
        <p:nvPicPr>
          <p:cNvPr id="217" name="DB3B1188-A2E7-4477-8C63-3DF12029E4F0-L0-001.jpeg"/>
          <p:cNvPicPr>
            <a:picLocks noChangeAspect="1"/>
          </p:cNvPicPr>
          <p:nvPr/>
        </p:nvPicPr>
        <p:blipFill>
          <a:blip r:embed="rId8">
            <a:extLst/>
          </a:blip>
          <a:srcRect l="7129" t="24063" r="24744" b="54103"/>
          <a:stretch>
            <a:fillRect/>
          </a:stretch>
        </p:blipFill>
        <p:spPr>
          <a:xfrm>
            <a:off x="6814963" y="6794701"/>
            <a:ext cx="5841337" cy="2496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10657" y="7612539"/>
            <a:ext cx="5449970" cy="3912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1519F459-301C-490E-9250-7E8F84856214-L0-001.jpeg"/>
          <p:cNvPicPr>
            <a:picLocks noChangeAspect="1"/>
          </p:cNvPicPr>
          <p:nvPr/>
        </p:nvPicPr>
        <p:blipFill>
          <a:blip r:embed="rId2">
            <a:alphaModFix amt="24000"/>
            <a:extLst/>
          </a:blip>
          <a:stretch>
            <a:fillRect/>
          </a:stretch>
        </p:blipFill>
        <p:spPr>
          <a:xfrm>
            <a:off x="-22977" y="-13550"/>
            <a:ext cx="13050754" cy="978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313812F9-6AAE-43E7-99BA-2DD8D52BF38D-L0-001.jpeg"/>
          <p:cNvPicPr>
            <a:picLocks noChangeAspect="1"/>
          </p:cNvPicPr>
          <p:nvPr/>
        </p:nvPicPr>
        <p:blipFill>
          <a:blip r:embed="rId3">
            <a:extLst/>
          </a:blip>
          <a:srcRect l="3691" t="11252" r="1845" b="0"/>
          <a:stretch>
            <a:fillRect/>
          </a:stretch>
        </p:blipFill>
        <p:spPr>
          <a:xfrm>
            <a:off x="861862" y="831170"/>
            <a:ext cx="10979958" cy="7075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1519F459-301C-490E-9250-7E8F84856214-L0-001.jpeg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-7636" y="-53996"/>
            <a:ext cx="13422214" cy="10059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CE04A3C1-65E3-409E-8461-2EC55633D967-L0-001.jpeg"/>
          <p:cNvPicPr>
            <a:picLocks noChangeAspect="1"/>
          </p:cNvPicPr>
          <p:nvPr/>
        </p:nvPicPr>
        <p:blipFill>
          <a:blip r:embed="rId3">
            <a:extLst/>
          </a:blip>
          <a:srcRect l="3097" t="3041" r="1822" b="0"/>
          <a:stretch>
            <a:fillRect/>
          </a:stretch>
        </p:blipFill>
        <p:spPr>
          <a:xfrm>
            <a:off x="996075" y="628026"/>
            <a:ext cx="10629127" cy="7793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1519F459-301C-490E-9250-7E8F84856214-L0-001.jpeg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4246" y="6851"/>
            <a:ext cx="13132478" cy="9841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77FA7150-8783-4511-80F1-AAEDBD8E891B-L0-001.jpeg"/>
          <p:cNvPicPr>
            <a:picLocks noChangeAspect="1"/>
          </p:cNvPicPr>
          <p:nvPr/>
        </p:nvPicPr>
        <p:blipFill>
          <a:blip r:embed="rId3">
            <a:extLst/>
          </a:blip>
          <a:srcRect l="4648" t="4471" r="4648" b="4471"/>
          <a:stretch>
            <a:fillRect/>
          </a:stretch>
        </p:blipFill>
        <p:spPr>
          <a:xfrm>
            <a:off x="718145" y="296295"/>
            <a:ext cx="11568602" cy="7744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1519F459-301C-490E-9250-7E8F84856214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7703" y="-1534"/>
            <a:ext cx="13018687" cy="975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DD14F46F-ED58-4C26-B91C-E7A8E90A0AE1-L0-001.jpeg"/>
          <p:cNvPicPr>
            <a:picLocks noChangeAspect="1"/>
          </p:cNvPicPr>
          <p:nvPr/>
        </p:nvPicPr>
        <p:blipFill>
          <a:blip r:embed="rId3">
            <a:extLst/>
          </a:blip>
          <a:srcRect l="5357" t="3556" r="3661" b="1778"/>
          <a:stretch>
            <a:fillRect/>
          </a:stretch>
        </p:blipFill>
        <p:spPr>
          <a:xfrm>
            <a:off x="1118592" y="319910"/>
            <a:ext cx="10767533" cy="7876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Chart 233"/>
          <p:cNvGraphicFramePr/>
          <p:nvPr/>
        </p:nvGraphicFramePr>
        <p:xfrm>
          <a:off x="124939" y="1552472"/>
          <a:ext cx="12383655" cy="685043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34" name="Shape 234"/>
          <p:cNvSpPr/>
          <p:nvPr/>
        </p:nvSpPr>
        <p:spPr>
          <a:xfrm>
            <a:off x="946057" y="2703705"/>
            <a:ext cx="101884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53.50%</a:t>
            </a:r>
          </a:p>
        </p:txBody>
      </p:sp>
      <p:sp>
        <p:nvSpPr>
          <p:cNvPr id="235" name="Shape 235"/>
          <p:cNvSpPr/>
          <p:nvPr/>
        </p:nvSpPr>
        <p:spPr>
          <a:xfrm>
            <a:off x="1927571" y="4082311"/>
            <a:ext cx="64809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36%</a:t>
            </a:r>
          </a:p>
        </p:txBody>
      </p:sp>
      <p:sp>
        <p:nvSpPr>
          <p:cNvPr id="236" name="Shape 236"/>
          <p:cNvSpPr/>
          <p:nvPr/>
        </p:nvSpPr>
        <p:spPr>
          <a:xfrm>
            <a:off x="2782791" y="6204180"/>
            <a:ext cx="87051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10.5%</a:t>
            </a:r>
          </a:p>
        </p:txBody>
      </p:sp>
      <p:sp>
        <p:nvSpPr>
          <p:cNvPr id="237" name="Shape 237"/>
          <p:cNvSpPr/>
          <p:nvPr/>
        </p:nvSpPr>
        <p:spPr>
          <a:xfrm>
            <a:off x="3960146" y="2037788"/>
            <a:ext cx="64809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62%</a:t>
            </a:r>
          </a:p>
        </p:txBody>
      </p:sp>
      <p:sp>
        <p:nvSpPr>
          <p:cNvPr id="238" name="Shape 238"/>
          <p:cNvSpPr/>
          <p:nvPr/>
        </p:nvSpPr>
        <p:spPr>
          <a:xfrm>
            <a:off x="4880557" y="5265517"/>
            <a:ext cx="64809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21%</a:t>
            </a:r>
          </a:p>
        </p:txBody>
      </p:sp>
      <p:sp>
        <p:nvSpPr>
          <p:cNvPr id="239" name="Shape 239"/>
          <p:cNvSpPr/>
          <p:nvPr/>
        </p:nvSpPr>
        <p:spPr>
          <a:xfrm>
            <a:off x="5731938" y="5570310"/>
            <a:ext cx="64809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17%</a:t>
            </a:r>
          </a:p>
        </p:txBody>
      </p:sp>
      <p:sp>
        <p:nvSpPr>
          <p:cNvPr id="240" name="Shape 240"/>
          <p:cNvSpPr/>
          <p:nvPr/>
        </p:nvSpPr>
        <p:spPr>
          <a:xfrm>
            <a:off x="6893514" y="2703705"/>
            <a:ext cx="64809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6">
                    <a:lumOff val="-874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53%</a:t>
            </a:r>
          </a:p>
        </p:txBody>
      </p:sp>
      <p:sp>
        <p:nvSpPr>
          <p:cNvPr id="241" name="Shape 241"/>
          <p:cNvSpPr/>
          <p:nvPr/>
        </p:nvSpPr>
        <p:spPr>
          <a:xfrm>
            <a:off x="7733833" y="4274064"/>
            <a:ext cx="64809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6">
                    <a:lumOff val="-874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33%</a:t>
            </a:r>
          </a:p>
        </p:txBody>
      </p:sp>
      <p:sp>
        <p:nvSpPr>
          <p:cNvPr id="242" name="Shape 242"/>
          <p:cNvSpPr/>
          <p:nvPr/>
        </p:nvSpPr>
        <p:spPr>
          <a:xfrm>
            <a:off x="8623564" y="5861773"/>
            <a:ext cx="64809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6">
                    <a:lumOff val="-874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14%</a:t>
            </a:r>
          </a:p>
        </p:txBody>
      </p:sp>
      <p:sp>
        <p:nvSpPr>
          <p:cNvPr id="243" name="Shape 243"/>
          <p:cNvSpPr/>
          <p:nvPr/>
        </p:nvSpPr>
        <p:spPr>
          <a:xfrm>
            <a:off x="9750629" y="2904508"/>
            <a:ext cx="87051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50.5%</a:t>
            </a:r>
          </a:p>
        </p:txBody>
      </p:sp>
      <p:sp>
        <p:nvSpPr>
          <p:cNvPr id="244" name="Shape 244"/>
          <p:cNvSpPr/>
          <p:nvPr/>
        </p:nvSpPr>
        <p:spPr>
          <a:xfrm>
            <a:off x="10575607" y="4274064"/>
            <a:ext cx="87051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32.5%</a:t>
            </a:r>
          </a:p>
        </p:txBody>
      </p:sp>
      <p:sp>
        <p:nvSpPr>
          <p:cNvPr id="245" name="Shape 245"/>
          <p:cNvSpPr/>
          <p:nvPr/>
        </p:nvSpPr>
        <p:spPr>
          <a:xfrm>
            <a:off x="11515190" y="5570310"/>
            <a:ext cx="64809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1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17%</a:t>
            </a:r>
          </a:p>
        </p:txBody>
      </p:sp>
      <p:grpSp>
        <p:nvGrpSpPr>
          <p:cNvPr id="248" name="Group 248"/>
          <p:cNvGrpSpPr/>
          <p:nvPr/>
        </p:nvGrpSpPr>
        <p:grpSpPr>
          <a:xfrm>
            <a:off x="1628808" y="449997"/>
            <a:ext cx="10111502" cy="922728"/>
            <a:chOff x="0" y="0"/>
            <a:chExt cx="10111500" cy="922726"/>
          </a:xfrm>
        </p:grpSpPr>
        <p:sp>
          <p:nvSpPr>
            <p:cNvPr id="247" name="Shape 247"/>
            <p:cNvSpPr/>
            <p:nvPr/>
          </p:nvSpPr>
          <p:spPr>
            <a:xfrm>
              <a:off x="38100" y="38100"/>
              <a:ext cx="10035301" cy="846527"/>
            </a:xfrm>
            <a:prstGeom prst="roundRect">
              <a:avLst>
                <a:gd name="adj" fmla="val 22504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กราฟแท่งแสดงการสรุปความพึงพอใจของผู้เข้าร่วมโครงการในแต่ละด้าน</a:t>
              </a:r>
            </a:p>
          </p:txBody>
        </p:sp>
        <p:pic>
          <p:nvPicPr>
            <p:cNvPr id="246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11501" cy="9227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-858907" y="-148108"/>
            <a:ext cx="15090778" cy="10049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F8D08830-C29E-4D76-AA85-16AF38CA6F8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646" y="340581"/>
            <a:ext cx="8899223" cy="928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3487" y="1421459"/>
            <a:ext cx="1096751" cy="79499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295" y="-32039"/>
            <a:ext cx="13119390" cy="981767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>
            <p:ph type="ctrTitle"/>
          </p:nvPr>
        </p:nvSpPr>
        <p:spPr>
          <a:xfrm>
            <a:off x="-55092" y="-1676557"/>
            <a:ext cx="13564157" cy="10219796"/>
          </a:xfrm>
          <a:prstGeom prst="rect">
            <a:avLst/>
          </a:prstGeom>
        </p:spPr>
        <p:txBody>
          <a:bodyPr anchor="t"/>
          <a:lstStyle/>
          <a:p>
            <a:pPr algn="l" defTabSz="457200">
              <a:lnSpc>
                <a:spcPct val="115000"/>
              </a:lnSpc>
              <a:spcBef>
                <a:spcPts val="1000"/>
              </a:spcBef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3000">
                <a:solidFill>
                  <a:srgbClr val="14054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</a:t>
            </a:r>
            <a:r>
              <a:rPr sz="2000">
                <a:solidFill>
                  <a:srgbClr val="0A2264"/>
                </a:solidFill>
                <a:latin typeface="TH SarabunPSK"/>
                <a:ea typeface="TH SarabunPSK"/>
                <a:cs typeface="TH SarabunPSK"/>
                <a:sym typeface="TH SarabunPSK"/>
              </a:rPr>
              <a:t>1) นางสาวสุกัญญา	เข็มทอง      รหัส 571761321250  ศพด.เทศบาลตำบลด่านทับตะโก  ตำแหน่งเก็บรวบรวบข้อมูล</a:t>
            </a:r>
            <a:endParaRPr sz="2000">
              <a:solidFill>
                <a:srgbClr val="0A2264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2)นางสาวอุบลศรี	ครูเจริญ	     รหัส  571761321262 ศพด.เทศบาลตำบลกรับใหญ่       ตำแหน่งเลขานุการ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3) นางสาวธาวรรณ  เตี้ยมเครือ รหัส 571761321264  ศพด. เทศบาลเมืองท่าผา            ตำแหน่งผู้ช่วยเลขานุการ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4) นางสาวภัคภร	ธนาดิศพงษ์	รหัส 571761321265  ศพด.เทศบาลเมืองท่าผา            ตำแหน่ง รองประธาน  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5) นางสาวลลนา    มังประโคน	รหัส 571761321266 ศพด.เทศบาลเมืองท่าผา             ตำแหน่งประธานโครงการ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6) นางวิลาวัลย์      พ่วงเจิม		รหัส 571761321268  ศพด.เทศบาลทุ่งหลวง                ตำแหน่งฝ่ายจัดเตรียมสถานที่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7) นางสาวพันธ์ทิพย์	เสือเฒ่า	รหัส 571761321269  ศพด.เทศบาลทุ่งหลวง                ตำแหน่งเหรัญญิก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8) นางสาวรัฐญากรป์	แช่มพุก	 รหัส 571761321270  ศพด.เทศบาลทุ่งหลวง               ตำแหน่งผู้ประสานงาน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9) นางสาวบุษยา	จอมแก้ว		รหัส 571761321271  ศพด.เทศบาลวังมะนาว               ตำแหน่งเก็บรวมรวบข้อมูล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10)นางชาริกา       ศรีประเสริฐ	รหัส 571761321277  ศพด.เทศบาลตำบลสามเรือน      ตำแหน่ง ประชาสัมพันธ์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11) นางสาวพนิดา   กางศรี        รหัส 571761321296 ศพด.เทศบาลตำบลบางโฉลง       ตำแหน่งผู้ช่วยรองประธาน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	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305603" y="215688"/>
            <a:ext cx="5802517" cy="670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0"/>
              </a:spcBef>
              <a:defRPr sz="11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sz="3400">
                <a:solidFill>
                  <a:srgbClr val="200D60"/>
                </a:solidFill>
                <a:latin typeface="TH SarabunPSK"/>
                <a:ea typeface="TH SarabunPSK"/>
                <a:cs typeface="TH SarabunPSK"/>
                <a:sym typeface="TH SarabunPSK"/>
              </a:rPr>
              <a:t>2. หน้าที่/ผู้รับผิดชอบโครงการ</a:t>
            </a:r>
            <a:r>
              <a:rPr sz="1600">
                <a:latin typeface="TH SarabunPSK"/>
                <a:ea typeface="TH SarabunPSK"/>
                <a:cs typeface="TH SarabunPSK"/>
                <a:sym typeface="TH SarabunPSK"/>
              </a:rPr>
              <a:t>  </a:t>
            </a:r>
          </a:p>
        </p:txBody>
      </p:sp>
      <p:pic>
        <p:nvPicPr>
          <p:cNvPr id="132" name="764C989D-EF6E-4F95-ADCA-751FC3232464-L0-00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6355" y="7624618"/>
            <a:ext cx="2903376" cy="1852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764C989D-EF6E-4F95-ADCA-751FC3232464-L0-00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5710" y="7624618"/>
            <a:ext cx="2903376" cy="1852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764C989D-EF6E-4F95-ADCA-751FC3232464-L0-00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5338" y="7466807"/>
            <a:ext cx="2903376" cy="1852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-1042989" y="-148108"/>
            <a:ext cx="15090778" cy="10049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B9968C54-BCD1-4B80-87C6-191C438C0360-L0-001.jpeg"/>
          <p:cNvPicPr>
            <a:picLocks noChangeAspect="1"/>
          </p:cNvPicPr>
          <p:nvPr/>
        </p:nvPicPr>
        <p:blipFill>
          <a:blip r:embed="rId3">
            <a:extLst/>
          </a:blip>
          <a:srcRect l="2011" t="8843" r="3376" b="6878"/>
          <a:stretch>
            <a:fillRect/>
          </a:stretch>
        </p:blipFill>
        <p:spPr>
          <a:xfrm>
            <a:off x="-66197" y="-154902"/>
            <a:ext cx="7176755" cy="5141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B1B7D153-6622-40FC-BB92-763BE743800C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6550" y="4622685"/>
            <a:ext cx="7193984" cy="50619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0" name="Group 260"/>
          <p:cNvGrpSpPr/>
          <p:nvPr/>
        </p:nvGrpSpPr>
        <p:grpSpPr>
          <a:xfrm>
            <a:off x="7452334" y="1891975"/>
            <a:ext cx="5210311" cy="1692050"/>
            <a:chOff x="0" y="0"/>
            <a:chExt cx="5210309" cy="1692049"/>
          </a:xfrm>
        </p:grpSpPr>
        <p:sp>
          <p:nvSpPr>
            <p:cNvPr id="259" name="Shape 259"/>
            <p:cNvSpPr/>
            <p:nvPr/>
          </p:nvSpPr>
          <p:spPr>
            <a:xfrm>
              <a:off x="38100" y="38100"/>
              <a:ext cx="5134110" cy="1615850"/>
            </a:xfrm>
            <a:prstGeom prst="roundRect">
              <a:avLst>
                <a:gd name="adj" fmla="val 11789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5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ตัวอย่างแผ่นพับคุณค่าทางโภชนาการ ในเด็กปฐมวัย</a:t>
              </a:r>
            </a:p>
          </p:txBody>
        </p:sp>
        <p:pic>
          <p:nvPicPr>
            <p:cNvPr id="258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210310" cy="16920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217136" y="148751"/>
            <a:ext cx="14434286" cy="9612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36FE2F63-653E-493A-B935-396B34EBB2F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0686" y="1182356"/>
            <a:ext cx="6297666" cy="843202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64" name="4472C963-6766-42FD-B899-BE8122CCC62D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400" y="1188446"/>
            <a:ext cx="5982794" cy="841984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267" name="Group 267"/>
          <p:cNvGrpSpPr/>
          <p:nvPr/>
        </p:nvGrpSpPr>
        <p:grpSpPr>
          <a:xfrm>
            <a:off x="2833616" y="118863"/>
            <a:ext cx="7115135" cy="940708"/>
            <a:chOff x="0" y="0"/>
            <a:chExt cx="7115133" cy="940707"/>
          </a:xfrm>
        </p:grpSpPr>
        <p:sp>
          <p:nvSpPr>
            <p:cNvPr id="266" name="Shape 266"/>
            <p:cNvSpPr/>
            <p:nvPr/>
          </p:nvSpPr>
          <p:spPr>
            <a:xfrm>
              <a:off x="31750" y="31750"/>
              <a:ext cx="7051634" cy="877208"/>
            </a:xfrm>
            <a:prstGeom prst="roundRect">
              <a:avLst>
                <a:gd name="adj" fmla="val 21717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ตัวอย่างหนังสือเชิญผู้ปกครอง/หนังสือขอบคุณ</a:t>
              </a:r>
            </a:p>
          </p:txBody>
        </p:sp>
        <p:pic>
          <p:nvPicPr>
            <p:cNvPr id="265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115134" cy="9407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-761009" y="-148108"/>
            <a:ext cx="14894982" cy="9919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96B21F21-9738-4B18-938B-F1E22745755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774" y="1353629"/>
            <a:ext cx="6046696" cy="809599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71" name="20942F03-96E4-40F1-8A71-510F4343914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40882" y="1340395"/>
            <a:ext cx="5584193" cy="812246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274" name="Group 274"/>
          <p:cNvGrpSpPr/>
          <p:nvPr/>
        </p:nvGrpSpPr>
        <p:grpSpPr>
          <a:xfrm>
            <a:off x="2833616" y="118863"/>
            <a:ext cx="7115135" cy="940708"/>
            <a:chOff x="0" y="0"/>
            <a:chExt cx="7115133" cy="940707"/>
          </a:xfrm>
        </p:grpSpPr>
        <p:sp>
          <p:nvSpPr>
            <p:cNvPr id="273" name="Shape 273"/>
            <p:cNvSpPr/>
            <p:nvPr/>
          </p:nvSpPr>
          <p:spPr>
            <a:xfrm>
              <a:off x="31750" y="31750"/>
              <a:ext cx="7051634" cy="877208"/>
            </a:xfrm>
            <a:prstGeom prst="roundRect">
              <a:avLst>
                <a:gd name="adj" fmla="val 21717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ตัวอย่างหนังสือเชิญวิทยากร/หนังสือขอบคุณวิทยากร</a:t>
              </a:r>
            </a:p>
          </p:txBody>
        </p:sp>
        <p:pic>
          <p:nvPicPr>
            <p:cNvPr id="272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115134" cy="9407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1830" y="-117770"/>
            <a:ext cx="13348518" cy="998914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318171" y="2353144"/>
            <a:ext cx="12128534" cy="2352344"/>
          </a:xfrm>
          <a:prstGeom prst="roundRect">
            <a:avLst>
              <a:gd name="adj" fmla="val 8098"/>
            </a:avLst>
          </a:prstGeom>
          <a:blipFill>
            <a:blip r:embed="rId3"/>
          </a:blipFill>
          <a:ln w="63500">
            <a:solidFill>
              <a:srgbClr val="723AF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b="1" sz="3000" u="sng">
                <a:solidFill>
                  <a:schemeClr val="accent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ข้อเสนอแนะจากผู้เข้าร่วมโครงการ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       </a:t>
            </a:r>
            <a:r>
              <a:rPr sz="2800">
                <a:latin typeface="TH SarabunPSK"/>
                <a:ea typeface="TH SarabunPSK"/>
                <a:cs typeface="TH SarabunPSK"/>
                <a:sym typeface="TH SarabunPSK"/>
              </a:rPr>
              <a:t>-</a:t>
            </a: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sz="2800">
                <a:latin typeface="TH SarabunPSK"/>
                <a:ea typeface="TH SarabunPSK"/>
                <a:cs typeface="TH SarabunPSK"/>
                <a:sym typeface="TH SarabunPSK"/>
              </a:rPr>
              <a:t>ควรให้มีโครงการอาหารสำหรับเด็กในตอนเช้าเนื่องจากเด็กไม่ยอมกินข้าวเช้าที่บ้าน</a:t>
            </a:r>
            <a:endParaRPr sz="2800"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      - อาหารควรเป็นอาหารที่ปรุงง่าย เพราะผู้ปกครองไม่ค่อยมีเวลา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      - ควรจัดกิจกรรมเกี่ยวกับการดูแลเด็กเช่นโครงการนี้อีก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3431327" y="423460"/>
            <a:ext cx="5902221" cy="1428942"/>
          </a:xfrm>
          <a:prstGeom prst="wedgeEllipseCallout">
            <a:avLst>
              <a:gd name="adj1" fmla="val -37254"/>
              <a:gd name="adj2" fmla="val 63872"/>
            </a:avLst>
          </a:prstGeom>
          <a:ln w="76200">
            <a:solidFill>
              <a:srgbClr val="992B0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ข้อเสนอแนะ</a:t>
            </a:r>
          </a:p>
        </p:txBody>
      </p:sp>
      <p:sp>
        <p:nvSpPr>
          <p:cNvPr id="279" name="Shape 279"/>
          <p:cNvSpPr/>
          <p:nvPr/>
        </p:nvSpPr>
        <p:spPr>
          <a:xfrm>
            <a:off x="214633" y="5157220"/>
            <a:ext cx="12335610" cy="2243236"/>
          </a:xfrm>
          <a:prstGeom prst="roundRect">
            <a:avLst>
              <a:gd name="adj" fmla="val 8492"/>
            </a:avLst>
          </a:prstGeom>
          <a:blipFill>
            <a:blip r:embed="rId4"/>
          </a:blipFill>
          <a:ln w="63500">
            <a:solidFill>
              <a:srgbClr val="AC34EB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b="1" sz="3000" u="sng">
                <a:solidFill>
                  <a:schemeClr val="accent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ข้อเสนอจากผู้จัดทำโครงการ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        </a:t>
            </a:r>
            <a:r>
              <a:rPr sz="2800">
                <a:latin typeface="TH SarabunPSK"/>
                <a:ea typeface="TH SarabunPSK"/>
                <a:cs typeface="TH SarabunPSK"/>
                <a:sym typeface="TH SarabunPSK"/>
              </a:rPr>
              <a:t>-</a:t>
            </a: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sz="2800">
                <a:latin typeface="TH SarabunPSK"/>
                <a:ea typeface="TH SarabunPSK"/>
                <a:cs typeface="TH SarabunPSK"/>
                <a:sym typeface="TH SarabunPSK"/>
              </a:rPr>
              <a:t>ผู้ปกครองควรดูแลเอาใจใส่เด็กในการรับประทานอาหารเช้าก่อนมาโรงเรียน</a:t>
            </a:r>
            <a:endParaRPr sz="2800"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       - ผู้ปกครองควรคำนึงถึงสารอาหารที่มีอยู่ในอาหารที่นำมาให้เด็กรับประทานในแต่ละมื้อ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39000"/>
            <a:extLst/>
          </a:blip>
          <a:stretch>
            <a:fillRect/>
          </a:stretch>
        </p:blipFill>
        <p:spPr>
          <a:xfrm>
            <a:off x="521994" y="1288610"/>
            <a:ext cx="11960812" cy="7965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640" y="2088882"/>
            <a:ext cx="11581520" cy="2477117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978536" y="2140481"/>
            <a:ext cx="11047728" cy="2373919"/>
          </a:xfrm>
          <a:prstGeom prst="rect">
            <a:avLst/>
          </a:prstGeom>
        </p:spPr>
        <p:txBody>
          <a:bodyPr/>
          <a:lstStyle/>
          <a:p>
            <a:pPr defTabSz="306324">
              <a:lnSpc>
                <a:spcPct val="115000"/>
              </a:lnSpc>
              <a:spcBef>
                <a:spcPts val="600"/>
              </a:spcBef>
              <a:tabLst>
                <a:tab pos="152400" algn="l"/>
                <a:tab pos="165100" algn="l"/>
              </a:tabLst>
              <a:defRPr sz="2948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latin typeface="TH Dan Vi Vek"/>
                <a:ea typeface="TH Dan Vi Vek"/>
                <a:cs typeface="TH Dan Vi Vek"/>
                <a:sym typeface="TH Dan Vi Vek"/>
              </a:rPr>
              <a:t>โครงการ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defTabSz="306324">
              <a:lnSpc>
                <a:spcPct val="115000"/>
              </a:lnSpc>
              <a:spcBef>
                <a:spcPts val="600"/>
              </a:spcBef>
              <a:defRPr sz="2948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latin typeface="TH Dan Vi Vek"/>
                <a:ea typeface="TH Dan Vi Vek"/>
                <a:cs typeface="TH Dan Vi Vek"/>
                <a:sym typeface="TH Dan Vi Vek"/>
              </a:rPr>
              <a:t>“สิทธิของหนู  เลี้ยงดูอย่างเข้าใจ  ภายใต้บริบทพหุวัฒนธรรม"</a:t>
            </a:r>
            <a:endParaRPr b="1">
              <a:latin typeface="TH Dan Vi Vek"/>
              <a:ea typeface="TH Dan Vi Vek"/>
              <a:cs typeface="TH Dan Vi Vek"/>
              <a:sym typeface="TH Dan Vi Vek"/>
            </a:endParaRPr>
          </a:p>
          <a:p>
            <a:pPr defTabSz="306324">
              <a:lnSpc>
                <a:spcPct val="115000"/>
              </a:lnSpc>
              <a:spcBef>
                <a:spcPts val="600"/>
              </a:spcBef>
              <a:defRPr sz="2948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latin typeface="TH Dan Vi Vek"/>
                <a:ea typeface="TH Dan Vi Vek"/>
                <a:cs typeface="TH Dan Vi Vek"/>
                <a:sym typeface="TH Dan Vi Vek"/>
              </a:rPr>
              <a:t>กรณี "โภชนาการครบถ้วน เพื่อหนูน้อยวัยใส ด้วยความใส่ใจจากชุมชน"</a:t>
            </a:r>
          </a:p>
        </p:txBody>
      </p:sp>
      <p:pic>
        <p:nvPicPr>
          <p:cNvPr id="139" name="13C92D1C-24A5-469C-B9E8-F9A0B13349D0-L0-001.jpeg"/>
          <p:cNvPicPr>
            <a:picLocks noChangeAspect="1"/>
          </p:cNvPicPr>
          <p:nvPr/>
        </p:nvPicPr>
        <p:blipFill>
          <a:blip r:embed="rId4">
            <a:extLst/>
          </a:blip>
          <a:srcRect l="3570" t="3329" r="3336" b="3948"/>
          <a:stretch>
            <a:fillRect/>
          </a:stretch>
        </p:blipFill>
        <p:spPr>
          <a:xfrm>
            <a:off x="4342348" y="4255974"/>
            <a:ext cx="3469799" cy="2391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92" fill="norm" stroke="1" extrusionOk="0">
                <a:moveTo>
                  <a:pt x="18356" y="3"/>
                </a:moveTo>
                <a:cubicBezTo>
                  <a:pt x="18227" y="-8"/>
                  <a:pt x="18098" y="8"/>
                  <a:pt x="17964" y="53"/>
                </a:cubicBezTo>
                <a:lnTo>
                  <a:pt x="17414" y="315"/>
                </a:lnTo>
                <a:cubicBezTo>
                  <a:pt x="17324" y="539"/>
                  <a:pt x="17260" y="801"/>
                  <a:pt x="17078" y="881"/>
                </a:cubicBezTo>
                <a:cubicBezTo>
                  <a:pt x="16968" y="1030"/>
                  <a:pt x="16845" y="1156"/>
                  <a:pt x="16718" y="1271"/>
                </a:cubicBezTo>
                <a:cubicBezTo>
                  <a:pt x="16516" y="1712"/>
                  <a:pt x="16078" y="1853"/>
                  <a:pt x="15671" y="2070"/>
                </a:cubicBezTo>
                <a:cubicBezTo>
                  <a:pt x="15299" y="2366"/>
                  <a:pt x="14954" y="2738"/>
                  <a:pt x="14719" y="3360"/>
                </a:cubicBezTo>
                <a:cubicBezTo>
                  <a:pt x="14617" y="3532"/>
                  <a:pt x="14544" y="3711"/>
                  <a:pt x="14479" y="3894"/>
                </a:cubicBezTo>
                <a:cubicBezTo>
                  <a:pt x="14456" y="3969"/>
                  <a:pt x="14431" y="4041"/>
                  <a:pt x="14413" y="4116"/>
                </a:cubicBezTo>
                <a:cubicBezTo>
                  <a:pt x="14384" y="4219"/>
                  <a:pt x="14361" y="4323"/>
                  <a:pt x="14341" y="4428"/>
                </a:cubicBezTo>
                <a:cubicBezTo>
                  <a:pt x="14312" y="4596"/>
                  <a:pt x="14287" y="4765"/>
                  <a:pt x="14274" y="4937"/>
                </a:cubicBezTo>
                <a:cubicBezTo>
                  <a:pt x="14271" y="4983"/>
                  <a:pt x="14269" y="5030"/>
                  <a:pt x="14267" y="5077"/>
                </a:cubicBezTo>
                <a:cubicBezTo>
                  <a:pt x="14258" y="5247"/>
                  <a:pt x="14256" y="5419"/>
                  <a:pt x="14260" y="5593"/>
                </a:cubicBezTo>
                <a:cubicBezTo>
                  <a:pt x="14262" y="5695"/>
                  <a:pt x="14266" y="5798"/>
                  <a:pt x="14272" y="5901"/>
                </a:cubicBezTo>
                <a:cubicBezTo>
                  <a:pt x="14279" y="6040"/>
                  <a:pt x="14295" y="6180"/>
                  <a:pt x="14306" y="6320"/>
                </a:cubicBezTo>
                <a:cubicBezTo>
                  <a:pt x="14378" y="7091"/>
                  <a:pt x="14491" y="7870"/>
                  <a:pt x="14516" y="8621"/>
                </a:cubicBezTo>
                <a:cubicBezTo>
                  <a:pt x="14518" y="8657"/>
                  <a:pt x="14524" y="8696"/>
                  <a:pt x="14526" y="8732"/>
                </a:cubicBezTo>
                <a:cubicBezTo>
                  <a:pt x="14523" y="8736"/>
                  <a:pt x="14524" y="8738"/>
                  <a:pt x="14521" y="8742"/>
                </a:cubicBezTo>
                <a:cubicBezTo>
                  <a:pt x="14522" y="8784"/>
                  <a:pt x="14526" y="8830"/>
                  <a:pt x="14526" y="8871"/>
                </a:cubicBezTo>
                <a:cubicBezTo>
                  <a:pt x="14364" y="9089"/>
                  <a:pt x="14292" y="9289"/>
                  <a:pt x="14279" y="9477"/>
                </a:cubicBezTo>
                <a:cubicBezTo>
                  <a:pt x="14279" y="9491"/>
                  <a:pt x="14274" y="9503"/>
                  <a:pt x="14274" y="9516"/>
                </a:cubicBezTo>
                <a:cubicBezTo>
                  <a:pt x="14273" y="9570"/>
                  <a:pt x="14281" y="9623"/>
                  <a:pt x="14289" y="9674"/>
                </a:cubicBezTo>
                <a:cubicBezTo>
                  <a:pt x="14301" y="9728"/>
                  <a:pt x="14326" y="9777"/>
                  <a:pt x="14346" y="9828"/>
                </a:cubicBezTo>
                <a:cubicBezTo>
                  <a:pt x="14368" y="9889"/>
                  <a:pt x="14385" y="9953"/>
                  <a:pt x="14417" y="10011"/>
                </a:cubicBezTo>
                <a:cubicBezTo>
                  <a:pt x="14481" y="10121"/>
                  <a:pt x="14559" y="10224"/>
                  <a:pt x="14649" y="10323"/>
                </a:cubicBezTo>
                <a:cubicBezTo>
                  <a:pt x="14790" y="10475"/>
                  <a:pt x="14960" y="10604"/>
                  <a:pt x="15126" y="10735"/>
                </a:cubicBezTo>
                <a:cubicBezTo>
                  <a:pt x="15418" y="10962"/>
                  <a:pt x="15707" y="11172"/>
                  <a:pt x="15864" y="11351"/>
                </a:cubicBezTo>
                <a:cubicBezTo>
                  <a:pt x="16037" y="11798"/>
                  <a:pt x="15885" y="12094"/>
                  <a:pt x="15651" y="12365"/>
                </a:cubicBezTo>
                <a:cubicBezTo>
                  <a:pt x="15399" y="12802"/>
                  <a:pt x="15014" y="13164"/>
                  <a:pt x="14825" y="13641"/>
                </a:cubicBezTo>
                <a:cubicBezTo>
                  <a:pt x="14823" y="13660"/>
                  <a:pt x="14815" y="13674"/>
                  <a:pt x="14815" y="13694"/>
                </a:cubicBezTo>
                <a:cubicBezTo>
                  <a:pt x="14786" y="13766"/>
                  <a:pt x="14781" y="13801"/>
                  <a:pt x="14758" y="13863"/>
                </a:cubicBezTo>
                <a:cubicBezTo>
                  <a:pt x="14699" y="14123"/>
                  <a:pt x="14695" y="14416"/>
                  <a:pt x="14812" y="14784"/>
                </a:cubicBezTo>
                <a:cubicBezTo>
                  <a:pt x="15137" y="14871"/>
                  <a:pt x="15706" y="14658"/>
                  <a:pt x="15580" y="15483"/>
                </a:cubicBezTo>
                <a:cubicBezTo>
                  <a:pt x="15436" y="15554"/>
                  <a:pt x="15290" y="15591"/>
                  <a:pt x="15146" y="15633"/>
                </a:cubicBezTo>
                <a:cubicBezTo>
                  <a:pt x="15033" y="15715"/>
                  <a:pt x="14913" y="15801"/>
                  <a:pt x="14815" y="15898"/>
                </a:cubicBezTo>
                <a:cubicBezTo>
                  <a:pt x="14686" y="15828"/>
                  <a:pt x="14554" y="15795"/>
                  <a:pt x="14422" y="15751"/>
                </a:cubicBezTo>
                <a:cubicBezTo>
                  <a:pt x="13877" y="15765"/>
                  <a:pt x="13330" y="15658"/>
                  <a:pt x="12781" y="15522"/>
                </a:cubicBezTo>
                <a:cubicBezTo>
                  <a:pt x="12569" y="15513"/>
                  <a:pt x="12352" y="15515"/>
                  <a:pt x="12142" y="15483"/>
                </a:cubicBezTo>
                <a:cubicBezTo>
                  <a:pt x="12124" y="15423"/>
                  <a:pt x="12095" y="15398"/>
                  <a:pt x="12070" y="15354"/>
                </a:cubicBezTo>
                <a:cubicBezTo>
                  <a:pt x="11519" y="15227"/>
                  <a:pt x="10969" y="15133"/>
                  <a:pt x="10427" y="15210"/>
                </a:cubicBezTo>
                <a:cubicBezTo>
                  <a:pt x="10419" y="15132"/>
                  <a:pt x="10409" y="15101"/>
                  <a:pt x="10400" y="15042"/>
                </a:cubicBezTo>
                <a:cubicBezTo>
                  <a:pt x="10304" y="14971"/>
                  <a:pt x="10218" y="14871"/>
                  <a:pt x="10160" y="14701"/>
                </a:cubicBezTo>
                <a:cubicBezTo>
                  <a:pt x="10132" y="14728"/>
                  <a:pt x="10102" y="14761"/>
                  <a:pt x="10071" y="14802"/>
                </a:cubicBezTo>
                <a:cubicBezTo>
                  <a:pt x="9872" y="15238"/>
                  <a:pt x="9806" y="15235"/>
                  <a:pt x="9768" y="15081"/>
                </a:cubicBezTo>
                <a:cubicBezTo>
                  <a:pt x="9696" y="15068"/>
                  <a:pt x="9626" y="14970"/>
                  <a:pt x="9568" y="14658"/>
                </a:cubicBezTo>
                <a:cubicBezTo>
                  <a:pt x="9408" y="14921"/>
                  <a:pt x="9229" y="15111"/>
                  <a:pt x="9037" y="15264"/>
                </a:cubicBezTo>
                <a:cubicBezTo>
                  <a:pt x="8823" y="15480"/>
                  <a:pt x="8549" y="15578"/>
                  <a:pt x="8260" y="15655"/>
                </a:cubicBezTo>
                <a:cubicBezTo>
                  <a:pt x="7944" y="15755"/>
                  <a:pt x="7616" y="15827"/>
                  <a:pt x="7278" y="15898"/>
                </a:cubicBezTo>
                <a:cubicBezTo>
                  <a:pt x="7154" y="15662"/>
                  <a:pt x="7210" y="15517"/>
                  <a:pt x="7340" y="15418"/>
                </a:cubicBezTo>
                <a:cubicBezTo>
                  <a:pt x="7345" y="15412"/>
                  <a:pt x="7354" y="15413"/>
                  <a:pt x="7359" y="15407"/>
                </a:cubicBezTo>
                <a:cubicBezTo>
                  <a:pt x="7495" y="15277"/>
                  <a:pt x="7731" y="15245"/>
                  <a:pt x="7964" y="15207"/>
                </a:cubicBezTo>
                <a:cubicBezTo>
                  <a:pt x="8050" y="15190"/>
                  <a:pt x="8135" y="15168"/>
                  <a:pt x="8213" y="15149"/>
                </a:cubicBezTo>
                <a:cubicBezTo>
                  <a:pt x="8346" y="15108"/>
                  <a:pt x="8462" y="15048"/>
                  <a:pt x="8519" y="14931"/>
                </a:cubicBezTo>
                <a:cubicBezTo>
                  <a:pt x="8685" y="14750"/>
                  <a:pt x="8742" y="14629"/>
                  <a:pt x="8736" y="14537"/>
                </a:cubicBezTo>
                <a:cubicBezTo>
                  <a:pt x="8731" y="14508"/>
                  <a:pt x="8726" y="14481"/>
                  <a:pt x="8712" y="14458"/>
                </a:cubicBezTo>
                <a:cubicBezTo>
                  <a:pt x="8697" y="14434"/>
                  <a:pt x="8676" y="14412"/>
                  <a:pt x="8652" y="14393"/>
                </a:cubicBezTo>
                <a:cubicBezTo>
                  <a:pt x="8482" y="14282"/>
                  <a:pt x="8101" y="14262"/>
                  <a:pt x="7739" y="14193"/>
                </a:cubicBezTo>
                <a:cubicBezTo>
                  <a:pt x="7469" y="14150"/>
                  <a:pt x="7212" y="14077"/>
                  <a:pt x="7073" y="13892"/>
                </a:cubicBezTo>
                <a:cubicBezTo>
                  <a:pt x="7039" y="13850"/>
                  <a:pt x="7014" y="13801"/>
                  <a:pt x="6994" y="13748"/>
                </a:cubicBezTo>
                <a:cubicBezTo>
                  <a:pt x="6948" y="13627"/>
                  <a:pt x="6941" y="13475"/>
                  <a:pt x="6994" y="13279"/>
                </a:cubicBezTo>
                <a:cubicBezTo>
                  <a:pt x="6260" y="12819"/>
                  <a:pt x="6633" y="12750"/>
                  <a:pt x="7036" y="12623"/>
                </a:cubicBezTo>
                <a:cubicBezTo>
                  <a:pt x="7204" y="12548"/>
                  <a:pt x="7388" y="12465"/>
                  <a:pt x="7517" y="12329"/>
                </a:cubicBezTo>
                <a:cubicBezTo>
                  <a:pt x="7542" y="12284"/>
                  <a:pt x="7565" y="12235"/>
                  <a:pt x="7564" y="12175"/>
                </a:cubicBezTo>
                <a:cubicBezTo>
                  <a:pt x="7519" y="11376"/>
                  <a:pt x="7749" y="10791"/>
                  <a:pt x="8003" y="10212"/>
                </a:cubicBezTo>
                <a:cubicBezTo>
                  <a:pt x="8210" y="9635"/>
                  <a:pt x="8443" y="9067"/>
                  <a:pt x="8576" y="8452"/>
                </a:cubicBezTo>
                <a:cubicBezTo>
                  <a:pt x="8588" y="8361"/>
                  <a:pt x="8607" y="8277"/>
                  <a:pt x="8613" y="8180"/>
                </a:cubicBezTo>
                <a:cubicBezTo>
                  <a:pt x="9208" y="5630"/>
                  <a:pt x="7270" y="4653"/>
                  <a:pt x="6039" y="3772"/>
                </a:cubicBezTo>
                <a:cubicBezTo>
                  <a:pt x="5964" y="3691"/>
                  <a:pt x="5915" y="3536"/>
                  <a:pt x="5871" y="3364"/>
                </a:cubicBezTo>
                <a:cubicBezTo>
                  <a:pt x="5870" y="3361"/>
                  <a:pt x="5870" y="3360"/>
                  <a:pt x="5869" y="3357"/>
                </a:cubicBezTo>
                <a:cubicBezTo>
                  <a:pt x="5805" y="3136"/>
                  <a:pt x="5741" y="2893"/>
                  <a:pt x="5664" y="2723"/>
                </a:cubicBezTo>
                <a:cubicBezTo>
                  <a:pt x="5581" y="2601"/>
                  <a:pt x="5466" y="2586"/>
                  <a:pt x="5276" y="2809"/>
                </a:cubicBezTo>
                <a:cubicBezTo>
                  <a:pt x="5268" y="2778"/>
                  <a:pt x="5250" y="2759"/>
                  <a:pt x="5239" y="2730"/>
                </a:cubicBezTo>
                <a:cubicBezTo>
                  <a:pt x="5219" y="2760"/>
                  <a:pt x="5202" y="2770"/>
                  <a:pt x="5180" y="2809"/>
                </a:cubicBezTo>
                <a:cubicBezTo>
                  <a:pt x="5149" y="2577"/>
                  <a:pt x="5049" y="2398"/>
                  <a:pt x="4923" y="2246"/>
                </a:cubicBezTo>
                <a:cubicBezTo>
                  <a:pt x="4273" y="1629"/>
                  <a:pt x="3048" y="1803"/>
                  <a:pt x="2796" y="2669"/>
                </a:cubicBezTo>
                <a:cubicBezTo>
                  <a:pt x="2573" y="2643"/>
                  <a:pt x="2459" y="2678"/>
                  <a:pt x="2396" y="2748"/>
                </a:cubicBezTo>
                <a:cubicBezTo>
                  <a:pt x="2356" y="2925"/>
                  <a:pt x="2362" y="3191"/>
                  <a:pt x="2325" y="3414"/>
                </a:cubicBezTo>
                <a:cubicBezTo>
                  <a:pt x="2311" y="3585"/>
                  <a:pt x="2257" y="3747"/>
                  <a:pt x="2071" y="3876"/>
                </a:cubicBezTo>
                <a:cubicBezTo>
                  <a:pt x="2091" y="3934"/>
                  <a:pt x="2109" y="3991"/>
                  <a:pt x="2125" y="4048"/>
                </a:cubicBezTo>
                <a:cubicBezTo>
                  <a:pt x="2472" y="4527"/>
                  <a:pt x="2293" y="5085"/>
                  <a:pt x="1997" y="5672"/>
                </a:cubicBezTo>
                <a:cubicBezTo>
                  <a:pt x="1782" y="6268"/>
                  <a:pt x="1460" y="6859"/>
                  <a:pt x="1271" y="7499"/>
                </a:cubicBezTo>
                <a:cubicBezTo>
                  <a:pt x="1224" y="8162"/>
                  <a:pt x="1294" y="9079"/>
                  <a:pt x="1493" y="9900"/>
                </a:cubicBezTo>
                <a:cubicBezTo>
                  <a:pt x="1623" y="10310"/>
                  <a:pt x="1758" y="10716"/>
                  <a:pt x="1927" y="11057"/>
                </a:cubicBezTo>
                <a:cubicBezTo>
                  <a:pt x="2173" y="11479"/>
                  <a:pt x="2486" y="11769"/>
                  <a:pt x="2890" y="11788"/>
                </a:cubicBezTo>
                <a:cubicBezTo>
                  <a:pt x="2983" y="11786"/>
                  <a:pt x="3071" y="11795"/>
                  <a:pt x="3179" y="11763"/>
                </a:cubicBezTo>
                <a:cubicBezTo>
                  <a:pt x="3231" y="12317"/>
                  <a:pt x="3515" y="12440"/>
                  <a:pt x="3798" y="12526"/>
                </a:cubicBezTo>
                <a:cubicBezTo>
                  <a:pt x="3806" y="12529"/>
                  <a:pt x="3815" y="12531"/>
                  <a:pt x="3823" y="12534"/>
                </a:cubicBezTo>
                <a:cubicBezTo>
                  <a:pt x="3825" y="12534"/>
                  <a:pt x="3825" y="12537"/>
                  <a:pt x="3828" y="12537"/>
                </a:cubicBezTo>
                <a:cubicBezTo>
                  <a:pt x="3999" y="12578"/>
                  <a:pt x="4158" y="12621"/>
                  <a:pt x="4252" y="12727"/>
                </a:cubicBezTo>
                <a:cubicBezTo>
                  <a:pt x="4344" y="12811"/>
                  <a:pt x="4410" y="12932"/>
                  <a:pt x="4420" y="13139"/>
                </a:cubicBezTo>
                <a:cubicBezTo>
                  <a:pt x="4349" y="13145"/>
                  <a:pt x="4285" y="13163"/>
                  <a:pt x="4230" y="13186"/>
                </a:cubicBezTo>
                <a:cubicBezTo>
                  <a:pt x="4216" y="13193"/>
                  <a:pt x="4201" y="13199"/>
                  <a:pt x="4188" y="13207"/>
                </a:cubicBezTo>
                <a:cubicBezTo>
                  <a:pt x="4164" y="13220"/>
                  <a:pt x="4145" y="13238"/>
                  <a:pt x="4124" y="13254"/>
                </a:cubicBezTo>
                <a:cubicBezTo>
                  <a:pt x="4088" y="13284"/>
                  <a:pt x="4051" y="13312"/>
                  <a:pt x="4023" y="13351"/>
                </a:cubicBezTo>
                <a:cubicBezTo>
                  <a:pt x="3949" y="13449"/>
                  <a:pt x="3898" y="13575"/>
                  <a:pt x="3862" y="13716"/>
                </a:cubicBezTo>
                <a:cubicBezTo>
                  <a:pt x="3857" y="13739"/>
                  <a:pt x="3857" y="13767"/>
                  <a:pt x="3852" y="13791"/>
                </a:cubicBezTo>
                <a:cubicBezTo>
                  <a:pt x="3677" y="14672"/>
                  <a:pt x="4003" y="16114"/>
                  <a:pt x="2892" y="15898"/>
                </a:cubicBezTo>
                <a:cubicBezTo>
                  <a:pt x="2925" y="16578"/>
                  <a:pt x="2676" y="16667"/>
                  <a:pt x="2367" y="16622"/>
                </a:cubicBezTo>
                <a:cubicBezTo>
                  <a:pt x="2366" y="16622"/>
                  <a:pt x="2365" y="16622"/>
                  <a:pt x="2364" y="16622"/>
                </a:cubicBezTo>
                <a:cubicBezTo>
                  <a:pt x="2052" y="16688"/>
                  <a:pt x="1665" y="16607"/>
                  <a:pt x="1350" y="16669"/>
                </a:cubicBezTo>
                <a:cubicBezTo>
                  <a:pt x="1241" y="17373"/>
                  <a:pt x="870" y="16798"/>
                  <a:pt x="545" y="16472"/>
                </a:cubicBezTo>
                <a:cubicBezTo>
                  <a:pt x="226" y="16318"/>
                  <a:pt x="82" y="16651"/>
                  <a:pt x="30" y="17134"/>
                </a:cubicBezTo>
                <a:cubicBezTo>
                  <a:pt x="6" y="17347"/>
                  <a:pt x="-1" y="17578"/>
                  <a:pt x="0" y="17801"/>
                </a:cubicBezTo>
                <a:cubicBezTo>
                  <a:pt x="1" y="18024"/>
                  <a:pt x="12" y="18241"/>
                  <a:pt x="22" y="18432"/>
                </a:cubicBezTo>
                <a:cubicBezTo>
                  <a:pt x="102" y="18549"/>
                  <a:pt x="208" y="18625"/>
                  <a:pt x="348" y="18654"/>
                </a:cubicBezTo>
                <a:cubicBezTo>
                  <a:pt x="471" y="18654"/>
                  <a:pt x="593" y="18654"/>
                  <a:pt x="716" y="18654"/>
                </a:cubicBezTo>
                <a:cubicBezTo>
                  <a:pt x="1069" y="18637"/>
                  <a:pt x="1453" y="18576"/>
                  <a:pt x="1747" y="18654"/>
                </a:cubicBezTo>
                <a:cubicBezTo>
                  <a:pt x="2095" y="19253"/>
                  <a:pt x="2391" y="18891"/>
                  <a:pt x="2651" y="18528"/>
                </a:cubicBezTo>
                <a:cubicBezTo>
                  <a:pt x="2658" y="18516"/>
                  <a:pt x="2668" y="18508"/>
                  <a:pt x="2675" y="18496"/>
                </a:cubicBezTo>
                <a:cubicBezTo>
                  <a:pt x="2864" y="18186"/>
                  <a:pt x="3036" y="17912"/>
                  <a:pt x="3208" y="18145"/>
                </a:cubicBezTo>
                <a:cubicBezTo>
                  <a:pt x="3263" y="18210"/>
                  <a:pt x="3319" y="18326"/>
                  <a:pt x="3371" y="18514"/>
                </a:cubicBezTo>
                <a:cubicBezTo>
                  <a:pt x="3871" y="18141"/>
                  <a:pt x="4150" y="18405"/>
                  <a:pt x="4410" y="18754"/>
                </a:cubicBezTo>
                <a:cubicBezTo>
                  <a:pt x="4412" y="18756"/>
                  <a:pt x="4413" y="18756"/>
                  <a:pt x="4415" y="18758"/>
                </a:cubicBezTo>
                <a:cubicBezTo>
                  <a:pt x="4419" y="18763"/>
                  <a:pt x="4423" y="18770"/>
                  <a:pt x="4427" y="18776"/>
                </a:cubicBezTo>
                <a:cubicBezTo>
                  <a:pt x="4540" y="18929"/>
                  <a:pt x="4654" y="19088"/>
                  <a:pt x="4775" y="19227"/>
                </a:cubicBezTo>
                <a:cubicBezTo>
                  <a:pt x="5116" y="19343"/>
                  <a:pt x="5485" y="19424"/>
                  <a:pt x="5859" y="19478"/>
                </a:cubicBezTo>
                <a:cubicBezTo>
                  <a:pt x="6219" y="19481"/>
                  <a:pt x="6657" y="19503"/>
                  <a:pt x="7053" y="19406"/>
                </a:cubicBezTo>
                <a:cubicBezTo>
                  <a:pt x="7056" y="19405"/>
                  <a:pt x="7058" y="19407"/>
                  <a:pt x="7061" y="19406"/>
                </a:cubicBezTo>
                <a:cubicBezTo>
                  <a:pt x="7140" y="19386"/>
                  <a:pt x="7208" y="19351"/>
                  <a:pt x="7280" y="19320"/>
                </a:cubicBezTo>
                <a:cubicBezTo>
                  <a:pt x="7437" y="19234"/>
                  <a:pt x="7580" y="19107"/>
                  <a:pt x="7712" y="18958"/>
                </a:cubicBezTo>
                <a:cubicBezTo>
                  <a:pt x="7790" y="18829"/>
                  <a:pt x="7831" y="18658"/>
                  <a:pt x="7845" y="18457"/>
                </a:cubicBezTo>
                <a:cubicBezTo>
                  <a:pt x="7641" y="18071"/>
                  <a:pt x="7548" y="17801"/>
                  <a:pt x="7544" y="17625"/>
                </a:cubicBezTo>
                <a:cubicBezTo>
                  <a:pt x="7370" y="17275"/>
                  <a:pt x="7542" y="17250"/>
                  <a:pt x="7806" y="17321"/>
                </a:cubicBezTo>
                <a:cubicBezTo>
                  <a:pt x="8033" y="17306"/>
                  <a:pt x="8368" y="17418"/>
                  <a:pt x="8709" y="17554"/>
                </a:cubicBezTo>
                <a:cubicBezTo>
                  <a:pt x="9304" y="18767"/>
                  <a:pt x="8446" y="18611"/>
                  <a:pt x="8203" y="19137"/>
                </a:cubicBezTo>
                <a:cubicBezTo>
                  <a:pt x="8192" y="19177"/>
                  <a:pt x="8171" y="19208"/>
                  <a:pt x="8169" y="19256"/>
                </a:cubicBezTo>
                <a:cubicBezTo>
                  <a:pt x="8169" y="19257"/>
                  <a:pt x="8169" y="19258"/>
                  <a:pt x="8169" y="19259"/>
                </a:cubicBezTo>
                <a:cubicBezTo>
                  <a:pt x="8166" y="19330"/>
                  <a:pt x="8194" y="19425"/>
                  <a:pt x="8218" y="19517"/>
                </a:cubicBezTo>
                <a:cubicBezTo>
                  <a:pt x="8678" y="19799"/>
                  <a:pt x="9168" y="19917"/>
                  <a:pt x="9677" y="19954"/>
                </a:cubicBezTo>
                <a:cubicBezTo>
                  <a:pt x="9828" y="19966"/>
                  <a:pt x="9981" y="19974"/>
                  <a:pt x="10133" y="19976"/>
                </a:cubicBezTo>
                <a:cubicBezTo>
                  <a:pt x="11217" y="19965"/>
                  <a:pt x="12349" y="19697"/>
                  <a:pt x="13383" y="19894"/>
                </a:cubicBezTo>
                <a:cubicBezTo>
                  <a:pt x="13394" y="19899"/>
                  <a:pt x="13401" y="19897"/>
                  <a:pt x="13411" y="19901"/>
                </a:cubicBezTo>
                <a:cubicBezTo>
                  <a:pt x="13578" y="19820"/>
                  <a:pt x="13745" y="19715"/>
                  <a:pt x="13865" y="19600"/>
                </a:cubicBezTo>
                <a:cubicBezTo>
                  <a:pt x="13934" y="19444"/>
                  <a:pt x="13962" y="19266"/>
                  <a:pt x="13951" y="19112"/>
                </a:cubicBezTo>
                <a:cubicBezTo>
                  <a:pt x="13856" y="19027"/>
                  <a:pt x="13696" y="18951"/>
                  <a:pt x="13383" y="18926"/>
                </a:cubicBezTo>
                <a:cubicBezTo>
                  <a:pt x="13299" y="18858"/>
                  <a:pt x="13230" y="18793"/>
                  <a:pt x="13174" y="18722"/>
                </a:cubicBezTo>
                <a:cubicBezTo>
                  <a:pt x="13117" y="18651"/>
                  <a:pt x="13075" y="18577"/>
                  <a:pt x="13043" y="18507"/>
                </a:cubicBezTo>
                <a:cubicBezTo>
                  <a:pt x="12957" y="18318"/>
                  <a:pt x="12971" y="18143"/>
                  <a:pt x="13023" y="17980"/>
                </a:cubicBezTo>
                <a:cubicBezTo>
                  <a:pt x="13198" y="17355"/>
                  <a:pt x="14056" y="16968"/>
                  <a:pt x="14230" y="17761"/>
                </a:cubicBezTo>
                <a:cubicBezTo>
                  <a:pt x="14273" y="17914"/>
                  <a:pt x="14283" y="18114"/>
                  <a:pt x="14242" y="18378"/>
                </a:cubicBezTo>
                <a:cubicBezTo>
                  <a:pt x="14784" y="18313"/>
                  <a:pt x="15306" y="18326"/>
                  <a:pt x="15822" y="18360"/>
                </a:cubicBezTo>
                <a:cubicBezTo>
                  <a:pt x="16434" y="18311"/>
                  <a:pt x="17039" y="18285"/>
                  <a:pt x="17532" y="18478"/>
                </a:cubicBezTo>
                <a:cubicBezTo>
                  <a:pt x="17962" y="18499"/>
                  <a:pt x="18392" y="18499"/>
                  <a:pt x="18820" y="18439"/>
                </a:cubicBezTo>
                <a:cubicBezTo>
                  <a:pt x="19278" y="18293"/>
                  <a:pt x="19742" y="18082"/>
                  <a:pt x="19938" y="17765"/>
                </a:cubicBezTo>
                <a:cubicBezTo>
                  <a:pt x="19986" y="17623"/>
                  <a:pt x="20014" y="17468"/>
                  <a:pt x="20015" y="17303"/>
                </a:cubicBezTo>
                <a:cubicBezTo>
                  <a:pt x="19990" y="17206"/>
                  <a:pt x="19947" y="17109"/>
                  <a:pt x="19869" y="17002"/>
                </a:cubicBezTo>
                <a:cubicBezTo>
                  <a:pt x="19905" y="16913"/>
                  <a:pt x="19930" y="16834"/>
                  <a:pt x="19946" y="16758"/>
                </a:cubicBezTo>
                <a:cubicBezTo>
                  <a:pt x="19945" y="16757"/>
                  <a:pt x="19946" y="16756"/>
                  <a:pt x="19946" y="16755"/>
                </a:cubicBezTo>
                <a:cubicBezTo>
                  <a:pt x="19870" y="16458"/>
                  <a:pt x="19724" y="16186"/>
                  <a:pt x="19553" y="15959"/>
                </a:cubicBezTo>
                <a:cubicBezTo>
                  <a:pt x="18972" y="15631"/>
                  <a:pt x="18071" y="15663"/>
                  <a:pt x="18916" y="15070"/>
                </a:cubicBezTo>
                <a:cubicBezTo>
                  <a:pt x="18940" y="14599"/>
                  <a:pt x="19062" y="13820"/>
                  <a:pt x="19082" y="13103"/>
                </a:cubicBezTo>
                <a:cubicBezTo>
                  <a:pt x="19042" y="12685"/>
                  <a:pt x="18997" y="12295"/>
                  <a:pt x="18946" y="11960"/>
                </a:cubicBezTo>
                <a:cubicBezTo>
                  <a:pt x="18918" y="11885"/>
                  <a:pt x="18885" y="11816"/>
                  <a:pt x="18845" y="11756"/>
                </a:cubicBezTo>
                <a:cubicBezTo>
                  <a:pt x="18192" y="11735"/>
                  <a:pt x="18453" y="10992"/>
                  <a:pt x="18803" y="10799"/>
                </a:cubicBezTo>
                <a:cubicBezTo>
                  <a:pt x="19132" y="10503"/>
                  <a:pt x="19648" y="10330"/>
                  <a:pt x="20054" y="10276"/>
                </a:cubicBezTo>
                <a:cubicBezTo>
                  <a:pt x="20245" y="10213"/>
                  <a:pt x="20431" y="10136"/>
                  <a:pt x="20595" y="10036"/>
                </a:cubicBezTo>
                <a:cubicBezTo>
                  <a:pt x="20796" y="9750"/>
                  <a:pt x="20965" y="9425"/>
                  <a:pt x="21105" y="9069"/>
                </a:cubicBezTo>
                <a:cubicBezTo>
                  <a:pt x="21115" y="8925"/>
                  <a:pt x="21129" y="8781"/>
                  <a:pt x="21110" y="8596"/>
                </a:cubicBezTo>
                <a:cubicBezTo>
                  <a:pt x="21346" y="8140"/>
                  <a:pt x="21488" y="7596"/>
                  <a:pt x="21547" y="7022"/>
                </a:cubicBezTo>
                <a:cubicBezTo>
                  <a:pt x="21599" y="6525"/>
                  <a:pt x="21578" y="6005"/>
                  <a:pt x="21513" y="5492"/>
                </a:cubicBezTo>
                <a:cubicBezTo>
                  <a:pt x="21502" y="5407"/>
                  <a:pt x="21496" y="5319"/>
                  <a:pt x="21483" y="5234"/>
                </a:cubicBezTo>
                <a:cubicBezTo>
                  <a:pt x="21353" y="4442"/>
                  <a:pt x="21088" y="3698"/>
                  <a:pt x="20725" y="3110"/>
                </a:cubicBezTo>
                <a:cubicBezTo>
                  <a:pt x="20717" y="3097"/>
                  <a:pt x="20709" y="3086"/>
                  <a:pt x="20701" y="3074"/>
                </a:cubicBezTo>
                <a:cubicBezTo>
                  <a:pt x="20517" y="2808"/>
                  <a:pt x="20305" y="2576"/>
                  <a:pt x="20062" y="2393"/>
                </a:cubicBezTo>
                <a:cubicBezTo>
                  <a:pt x="20029" y="1836"/>
                  <a:pt x="19777" y="1174"/>
                  <a:pt x="19405" y="687"/>
                </a:cubicBezTo>
                <a:cubicBezTo>
                  <a:pt x="19404" y="687"/>
                  <a:pt x="19403" y="688"/>
                  <a:pt x="19403" y="687"/>
                </a:cubicBezTo>
                <a:cubicBezTo>
                  <a:pt x="19249" y="548"/>
                  <a:pt x="19097" y="381"/>
                  <a:pt x="18934" y="239"/>
                </a:cubicBezTo>
                <a:cubicBezTo>
                  <a:pt x="18753" y="114"/>
                  <a:pt x="18560" y="20"/>
                  <a:pt x="18356" y="3"/>
                </a:cubicBezTo>
                <a:close/>
                <a:moveTo>
                  <a:pt x="20444" y="605"/>
                </a:moveTo>
                <a:cubicBezTo>
                  <a:pt x="20428" y="628"/>
                  <a:pt x="20330" y="695"/>
                  <a:pt x="20276" y="745"/>
                </a:cubicBezTo>
                <a:cubicBezTo>
                  <a:pt x="20265" y="785"/>
                  <a:pt x="20249" y="822"/>
                  <a:pt x="20252" y="877"/>
                </a:cubicBezTo>
                <a:cubicBezTo>
                  <a:pt x="20176" y="922"/>
                  <a:pt x="20106" y="930"/>
                  <a:pt x="20037" y="942"/>
                </a:cubicBezTo>
                <a:cubicBezTo>
                  <a:pt x="19927" y="1029"/>
                  <a:pt x="19835" y="1121"/>
                  <a:pt x="19773" y="1157"/>
                </a:cubicBezTo>
                <a:cubicBezTo>
                  <a:pt x="19804" y="1174"/>
                  <a:pt x="19862" y="1163"/>
                  <a:pt x="19901" y="1175"/>
                </a:cubicBezTo>
                <a:cubicBezTo>
                  <a:pt x="19959" y="1128"/>
                  <a:pt x="20189" y="1131"/>
                  <a:pt x="20545" y="1150"/>
                </a:cubicBezTo>
                <a:cubicBezTo>
                  <a:pt x="20646" y="1119"/>
                  <a:pt x="20738" y="1094"/>
                  <a:pt x="20795" y="1046"/>
                </a:cubicBezTo>
                <a:cubicBezTo>
                  <a:pt x="20829" y="980"/>
                  <a:pt x="20846" y="916"/>
                  <a:pt x="20844" y="859"/>
                </a:cubicBezTo>
                <a:cubicBezTo>
                  <a:pt x="20803" y="778"/>
                  <a:pt x="20693" y="693"/>
                  <a:pt x="20444" y="605"/>
                </a:cubicBezTo>
                <a:close/>
                <a:moveTo>
                  <a:pt x="17046" y="19603"/>
                </a:moveTo>
                <a:cubicBezTo>
                  <a:pt x="16524" y="19642"/>
                  <a:pt x="15894" y="19827"/>
                  <a:pt x="15526" y="19671"/>
                </a:cubicBezTo>
                <a:lnTo>
                  <a:pt x="15116" y="19754"/>
                </a:lnTo>
                <a:cubicBezTo>
                  <a:pt x="15111" y="19761"/>
                  <a:pt x="15105" y="19764"/>
                  <a:pt x="15101" y="19772"/>
                </a:cubicBezTo>
                <a:cubicBezTo>
                  <a:pt x="15061" y="20036"/>
                  <a:pt x="15053" y="20247"/>
                  <a:pt x="15057" y="20442"/>
                </a:cubicBezTo>
                <a:cubicBezTo>
                  <a:pt x="15106" y="20767"/>
                  <a:pt x="15205" y="21101"/>
                  <a:pt x="15291" y="21270"/>
                </a:cubicBezTo>
                <a:cubicBezTo>
                  <a:pt x="15496" y="21399"/>
                  <a:pt x="15834" y="21515"/>
                  <a:pt x="16189" y="21592"/>
                </a:cubicBezTo>
                <a:lnTo>
                  <a:pt x="16197" y="21592"/>
                </a:lnTo>
                <a:cubicBezTo>
                  <a:pt x="16557" y="21589"/>
                  <a:pt x="16925" y="21547"/>
                  <a:pt x="17256" y="21553"/>
                </a:cubicBezTo>
                <a:cubicBezTo>
                  <a:pt x="17509" y="21436"/>
                  <a:pt x="17709" y="21229"/>
                  <a:pt x="17771" y="20857"/>
                </a:cubicBezTo>
                <a:cubicBezTo>
                  <a:pt x="17802" y="20738"/>
                  <a:pt x="17820" y="20637"/>
                  <a:pt x="17836" y="20539"/>
                </a:cubicBezTo>
                <a:cubicBezTo>
                  <a:pt x="17849" y="20141"/>
                  <a:pt x="17701" y="19814"/>
                  <a:pt x="17436" y="19621"/>
                </a:cubicBezTo>
                <a:cubicBezTo>
                  <a:pt x="17320" y="19596"/>
                  <a:pt x="17188" y="19593"/>
                  <a:pt x="17046" y="1960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96C1C0E1-40D5-4A2E-A18F-2842BBF809A1-L0-001.jpeg"/>
          <p:cNvPicPr>
            <a:picLocks noChangeAspect="1"/>
          </p:cNvPicPr>
          <p:nvPr/>
        </p:nvPicPr>
        <p:blipFill>
          <a:blip r:embed="rId2">
            <a:alphaModFix amt="54000"/>
            <a:extLst/>
          </a:blip>
          <a:stretch>
            <a:fillRect/>
          </a:stretch>
        </p:blipFill>
        <p:spPr>
          <a:xfrm>
            <a:off x="444934" y="343796"/>
            <a:ext cx="12114932" cy="906600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>
            <p:ph type="subTitle" idx="1"/>
          </p:nvPr>
        </p:nvSpPr>
        <p:spPr>
          <a:xfrm>
            <a:off x="956083" y="1682210"/>
            <a:ext cx="11261376" cy="6389181"/>
          </a:xfrm>
          <a:prstGeom prst="rect">
            <a:avLst/>
          </a:prstGeom>
        </p:spPr>
        <p:txBody>
          <a:bodyPr/>
          <a:lstStyle/>
          <a:p>
            <a:pPr algn="l" defTabSz="397763">
              <a:lnSpc>
                <a:spcPct val="115000"/>
              </a:lnSpc>
              <a:spcBef>
                <a:spcPts val="800"/>
              </a:spcBef>
              <a:tabLst>
                <a:tab pos="469900" algn="l"/>
                <a:tab pos="622300" algn="l"/>
              </a:tabLst>
              <a:defRPr sz="261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เนื่องจากปัจจุบัน</a:t>
            </a: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ปัญหาเด็กและอาหารมักพบบ่อยในยุคสมัยที่ใช้ชีวิตเร่งรีบของผู้ใหญ่จนลืมความสำคัญของภาวะโภชนาการอาหารของเด็กและยังเป็นส่วนที่เกี่ยวข้องกับโรงเรียนในส่วนของเด็กปฐมวัยซึ่งจะเห็นได้ว่าเด็กในวัยนี้มักจะรับประทานอาหารขนมกรุบกรอบและเครื่องดื่ม ที่มีปริมาณน้ำตาล ไขมัน และโซเดียมเป็นส่วนประกอบสูง หากผู้ปกครองยังไม่ตระหนักถึงปัญหานี้และช่วยกันแก้ไข เด็กก็จะไม่ได้รับสารอาหารที่เพียงพอและไม่ถูกต้องตามโภชนาการก่อให้เกิดโรคภัยไข้เจ็บผลกระทบต่างๆตามมาอีก มากยิ่งขึ้นในอนาคต ทั้งนี้จึงนำไปสู่การปรับเปลี่ยนพฤติกรรมด้านโภชนาการว่าเด็กจึงควรได้รับการดูแลด้านโภชนาการและสุขลักษณะ เพื่อให้สามารถพัฒนาศักยภาพสมองของเด็กได้เต็มความสามารถจึงควรมีสารอาหารที่ครบทั้ง 5 หมู่ และมีปริมาณเพียงพอกับความต้องการของร่างกาย เพื่อการเจริญเติบโตเต็มที่ของร่างกายได้อย่างเหมาะสม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397763">
              <a:lnSpc>
                <a:spcPct val="115000"/>
              </a:lnSpc>
              <a:spcBef>
                <a:spcPts val="800"/>
              </a:spcBef>
              <a:tabLst>
                <a:tab pos="469900" algn="l"/>
                <a:tab pos="622300" algn="l"/>
              </a:tabLst>
              <a:defRPr sz="261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	</a:t>
            </a:r>
          </a:p>
        </p:txBody>
      </p:sp>
      <p:sp>
        <p:nvSpPr>
          <p:cNvPr id="143" name="Shape 143"/>
          <p:cNvSpPr/>
          <p:nvPr/>
        </p:nvSpPr>
        <p:spPr>
          <a:xfrm>
            <a:off x="1331360" y="706537"/>
            <a:ext cx="3247242" cy="71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78358">
              <a:defRPr b="1" sz="3168">
                <a:solidFill>
                  <a:srgbClr val="200D6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หลักการและเหตุผล</a:t>
            </a:r>
          </a:p>
        </p:txBody>
      </p:sp>
      <p:pic>
        <p:nvPicPr>
          <p:cNvPr id="144" name="97CC07D3-14E2-4275-9906-597392FB3221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6318" y="6926198"/>
            <a:ext cx="4356101" cy="226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97CC07D3-14E2-4275-9906-597392FB3221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4444" y="7539625"/>
            <a:ext cx="3383627" cy="1755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96C1C0E1-40D5-4A2E-A18F-2842BBF809A1-L0-001.jpeg"/>
          <p:cNvPicPr>
            <a:picLocks noChangeAspect="1"/>
          </p:cNvPicPr>
          <p:nvPr/>
        </p:nvPicPr>
        <p:blipFill>
          <a:blip r:embed="rId2">
            <a:alphaModFix amt="56000"/>
            <a:extLst/>
          </a:blip>
          <a:stretch>
            <a:fillRect/>
          </a:stretch>
        </p:blipFill>
        <p:spPr>
          <a:xfrm>
            <a:off x="-57295" y="-32039"/>
            <a:ext cx="13119390" cy="981767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>
            <p:ph type="subTitle" idx="1"/>
          </p:nvPr>
        </p:nvSpPr>
        <p:spPr>
          <a:xfrm>
            <a:off x="1178516" y="1229674"/>
            <a:ext cx="10647769" cy="6519573"/>
          </a:xfrm>
          <a:prstGeom prst="rect">
            <a:avLst/>
          </a:prstGeom>
        </p:spPr>
        <p:txBody>
          <a:bodyPr/>
          <a:lstStyle/>
          <a:p>
            <a:pPr algn="l" defTabSz="379475">
              <a:lnSpc>
                <a:spcPct val="115000"/>
              </a:lnSpc>
              <a:spcBef>
                <a:spcPts val="800"/>
              </a:spcBef>
              <a:tabLst>
                <a:tab pos="444500" algn="l"/>
                <a:tab pos="596900" algn="l"/>
              </a:tabLst>
              <a:defRPr sz="290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</a:t>
            </a: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	จากข้อมูลการเฝ้าระวังติดตามการเจริญเติบโตในเด็กนักเรียนผลการสำรวจความต้องการของผู้ปกครอง ศูนย์พัฒนาเด็กเล็กเทศบาลเมืองท่าผา พบว่าผู้ปกครองมีความรู้ความเข้าใจในการเสริมสร้างพัฒนาการเด็กปฐมวัย ในเรื่องจัดเตรียมอาหารให้แก่เด็กปฐมวัยครบทั้ง 5 หมู่ในแต่ละมื้อ  ระดับน้อย ร้อยละ 30 ดังนั้นศูนย์พัฒนาเด็กเล็กเทศบาลเมืองท่าผา จึงให้ความสำคัญกับการเลือกโภชนาการ  ที่เหมาะสมให้กับวัย การจัดการด้านโภชนาการสำหรับเด็กปฐมวัย เพื่อให้ให้สอดคล้องกับหลักสูตรการศึกษาปฐมวัย 2546 เด็กปฐมวัยมีพัฒนาการครบทั้งด้านร่างกาย อารมณ์ สังคม และสติปัญญา และสอดคล้องกับอนุสัญญาว่าด้วยสิทธิเด็ก จึงได้จัดทำโครงการนี้ขึ้น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26F59EE7-E16D-47F2-908F-0344D0CBBBAF-L0-001.jpeg"/>
          <p:cNvPicPr>
            <a:picLocks noChangeAspect="1"/>
          </p:cNvPicPr>
          <p:nvPr/>
        </p:nvPicPr>
        <p:blipFill>
          <a:blip r:embed="rId2">
            <a:alphaModFix amt="27000"/>
            <a:extLst/>
          </a:blip>
          <a:stretch>
            <a:fillRect/>
          </a:stretch>
        </p:blipFill>
        <p:spPr>
          <a:xfrm>
            <a:off x="-1065377" y="-2618112"/>
            <a:ext cx="13977371" cy="139773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" name="Group 153"/>
          <p:cNvGrpSpPr/>
          <p:nvPr/>
        </p:nvGrpSpPr>
        <p:grpSpPr>
          <a:xfrm>
            <a:off x="1161535" y="2907866"/>
            <a:ext cx="11126595" cy="4543805"/>
            <a:chOff x="0" y="0"/>
            <a:chExt cx="11126593" cy="4543804"/>
          </a:xfrm>
        </p:grpSpPr>
        <p:sp>
          <p:nvSpPr>
            <p:cNvPr id="152" name="Shape 152"/>
            <p:cNvSpPr/>
            <p:nvPr/>
          </p:nvSpPr>
          <p:spPr>
            <a:xfrm>
              <a:off x="31750" y="31750"/>
              <a:ext cx="11063094" cy="4480305"/>
            </a:xfrm>
            <a:prstGeom prst="roundRect">
              <a:avLst>
                <a:gd name="adj" fmla="val 4252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1.</a:t>
              </a: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เพื่อให้ผู้ปกครองมีความรู้ความเข้าใจในการเสริมสร้างพัฒนาการเด็กปฐมวัย ในเรื่องจัดเตรียมอาหารให้แก่เด็กปฐมวัยครบทั้ง 5 หมู่ในแต่ละมื้อ (โดยใช้วัตถุดิบที่มีอยู่ในท้องถิ่น เช่น ข้าวโพดฝักอ่อน ฝักทอง ต้นหอมผักชี)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2. เพื่อให้ผู้ปกครองมีความรู้ในการสร้างเสริมพฤติกรรมตามสุขบัญัติ และมารยาทที่ดีในการรับประทานอาหารสำหรับเด็กปฐมวัย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3. เพื่อเป็นการเสริมสร้างคุณภาพชีวิตที่ดี ในด้านโภชนาการแก่เด็กปฐมวัย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uFill>
                    <a:solidFill>
                      <a:srgbClr val="000000"/>
                    </a:solidFill>
                  </a:uFill>
                  <a:latin typeface="TH SarabunPSK"/>
                  <a:ea typeface="TH SarabunPSK"/>
                  <a:cs typeface="TH SarabunPSK"/>
                  <a:sym typeface="TH SarabunPSK"/>
                </a:defRPr>
              </a:pPr>
            </a:p>
            <a:p>
              <a:pPr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</p:txBody>
        </p:sp>
        <p:pic>
          <p:nvPicPr>
            <p:cNvPr id="15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126594" cy="4543805"/>
            </a:xfrm>
            <a:prstGeom prst="rect">
              <a:avLst/>
            </a:prstGeom>
            <a:effectLst/>
          </p:spPr>
        </p:pic>
      </p:grpSp>
      <p:grpSp>
        <p:nvGrpSpPr>
          <p:cNvPr id="156" name="Group 156"/>
          <p:cNvGrpSpPr/>
          <p:nvPr/>
        </p:nvGrpSpPr>
        <p:grpSpPr>
          <a:xfrm>
            <a:off x="4785655" y="1034688"/>
            <a:ext cx="3433490" cy="1301203"/>
            <a:chOff x="0" y="0"/>
            <a:chExt cx="3433488" cy="1301201"/>
          </a:xfrm>
        </p:grpSpPr>
        <p:sp>
          <p:nvSpPr>
            <p:cNvPr id="155" name="Shape 155"/>
            <p:cNvSpPr/>
            <p:nvPr/>
          </p:nvSpPr>
          <p:spPr>
            <a:xfrm>
              <a:off x="31750" y="31750"/>
              <a:ext cx="3369989" cy="1237702"/>
            </a:xfrm>
            <a:prstGeom prst="roundRect">
              <a:avLst>
                <a:gd name="adj" fmla="val 15391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lnSpc>
                  <a:spcPct val="115000"/>
                </a:lnSpc>
                <a:spcBef>
                  <a:spcPts val="1000"/>
                </a:spcBef>
                <a:defRPr b="1" sz="3500">
                  <a:solidFill>
                    <a:srgbClr val="140540"/>
                  </a:solidFill>
                  <a:uFill>
                    <a:solidFill>
                      <a:srgbClr val="000000"/>
                    </a:solidFill>
                  </a:uFill>
                  <a:latin typeface="TH SarabunPSK"/>
                  <a:ea typeface="TH SarabunPSK"/>
                  <a:cs typeface="TH SarabunPSK"/>
                  <a:sym typeface="TH SarabunPSK"/>
                </a:defRPr>
              </a:lvl1pPr>
            </a:lstStyle>
            <a:p>
              <a:pPr>
                <a:defRPr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1">
                  <a:latin typeface="TH SarabunPSK"/>
                  <a:ea typeface="TH SarabunPSK"/>
                  <a:cs typeface="TH SarabunPSK"/>
                  <a:sym typeface="TH SarabunPSK"/>
                </a:rPr>
                <a:t>วัตถุประสงค์</a:t>
              </a:r>
            </a:p>
          </p:txBody>
        </p:sp>
        <p:pic>
          <p:nvPicPr>
            <p:cNvPr id="154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433489" cy="13012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05" y="8139"/>
            <a:ext cx="13012010" cy="9737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oup 161"/>
          <p:cNvGrpSpPr/>
          <p:nvPr/>
        </p:nvGrpSpPr>
        <p:grpSpPr>
          <a:xfrm>
            <a:off x="1659666" y="2305050"/>
            <a:ext cx="10641126" cy="1968500"/>
            <a:chOff x="0" y="0"/>
            <a:chExt cx="10641124" cy="1968500"/>
          </a:xfrm>
        </p:grpSpPr>
        <p:sp>
          <p:nvSpPr>
            <p:cNvPr id="160" name="Shape 160"/>
            <p:cNvSpPr/>
            <p:nvPr/>
          </p:nvSpPr>
          <p:spPr>
            <a:xfrm>
              <a:off x="31750" y="31750"/>
              <a:ext cx="10577625" cy="1905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1.</a:t>
              </a: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เชิงปริมาณ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  - ผู้ปกครองจำนวน 40 คน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</p:txBody>
        </p:sp>
        <p:pic>
          <p:nvPicPr>
            <p:cNvPr id="159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641125" cy="1968500"/>
            </a:xfrm>
            <a:prstGeom prst="rect">
              <a:avLst/>
            </a:prstGeom>
            <a:effectLst/>
          </p:spPr>
        </p:pic>
      </p:grpSp>
      <p:grpSp>
        <p:nvGrpSpPr>
          <p:cNvPr id="164" name="Group 164"/>
          <p:cNvGrpSpPr/>
          <p:nvPr/>
        </p:nvGrpSpPr>
        <p:grpSpPr>
          <a:xfrm>
            <a:off x="1652422" y="4345295"/>
            <a:ext cx="10655615" cy="3594561"/>
            <a:chOff x="0" y="0"/>
            <a:chExt cx="10655613" cy="3594560"/>
          </a:xfrm>
        </p:grpSpPr>
        <p:sp>
          <p:nvSpPr>
            <p:cNvPr id="163" name="Shape 163"/>
            <p:cNvSpPr/>
            <p:nvPr/>
          </p:nvSpPr>
          <p:spPr>
            <a:xfrm>
              <a:off x="31750" y="31750"/>
              <a:ext cx="10592114" cy="3531061"/>
            </a:xfrm>
            <a:prstGeom prst="roundRect">
              <a:avLst>
                <a:gd name="adj" fmla="val 5395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2. เชิงคุณภาพ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 - ผู้ปกครองมีความรู้ความเข้าใจในการเสริมสร้างพัฒนาการเด็กปฐมวัย ในเรื่องจัดเตรียมอาหารให้แก่เด็กปฐมวัยครบทั้ง 5 หมู่ในแต่ละมื้อ  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- เด็กปฐมวัยมีภาวะโภชนาการที่เหมาะสม</a:t>
              </a:r>
            </a:p>
          </p:txBody>
        </p:sp>
        <p:pic>
          <p:nvPicPr>
            <p:cNvPr id="162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655614" cy="3594561"/>
            </a:xfrm>
            <a:prstGeom prst="rect">
              <a:avLst/>
            </a:prstGeom>
            <a:effectLst/>
          </p:spPr>
        </p:pic>
      </p:grpSp>
      <p:grpSp>
        <p:nvGrpSpPr>
          <p:cNvPr id="167" name="Group 167"/>
          <p:cNvGrpSpPr/>
          <p:nvPr/>
        </p:nvGrpSpPr>
        <p:grpSpPr>
          <a:xfrm>
            <a:off x="4468667" y="511358"/>
            <a:ext cx="3430849" cy="1214191"/>
            <a:chOff x="0" y="0"/>
            <a:chExt cx="3430847" cy="1214190"/>
          </a:xfrm>
        </p:grpSpPr>
        <p:sp>
          <p:nvSpPr>
            <p:cNvPr id="166" name="Shape 166"/>
            <p:cNvSpPr/>
            <p:nvPr/>
          </p:nvSpPr>
          <p:spPr>
            <a:xfrm>
              <a:off x="38100" y="38100"/>
              <a:ext cx="3354648" cy="1137991"/>
            </a:xfrm>
            <a:prstGeom prst="roundRect">
              <a:avLst>
                <a:gd name="adj" fmla="val 1674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lnSpc>
                  <a:spcPct val="115000"/>
                </a:lnSpc>
                <a:spcBef>
                  <a:spcPts val="1000"/>
                </a:spcBef>
                <a:defRPr b="1" sz="4000">
                  <a:solidFill>
                    <a:srgbClr val="140540"/>
                  </a:solidFill>
                  <a:uFill>
                    <a:solidFill>
                      <a:srgbClr val="000000"/>
                    </a:solidFill>
                  </a:uFill>
                  <a:latin typeface="TH SarabunPSK"/>
                  <a:ea typeface="TH SarabunPSK"/>
                  <a:cs typeface="TH SarabunPSK"/>
                  <a:sym typeface="TH SarabunPSK"/>
                </a:defRPr>
              </a:lvl1pPr>
            </a:lstStyle>
            <a:p>
              <a:pPr/>
              <a:r>
                <a:t>เป้าหมาย</a:t>
              </a:r>
            </a:p>
          </p:txBody>
        </p:sp>
        <p:pic>
          <p:nvPicPr>
            <p:cNvPr id="165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430848" cy="12141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349" y="-31949"/>
            <a:ext cx="13119391" cy="9817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B2A79298-67D6-4EF2-A57B-38E109A537F9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4770" y="4161963"/>
            <a:ext cx="4826001" cy="5080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1" name="Table 171"/>
          <p:cNvGraphicFramePr/>
          <p:nvPr/>
        </p:nvGraphicFramePr>
        <p:xfrm>
          <a:off x="920854" y="974007"/>
          <a:ext cx="10464801" cy="672901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0240457"/>
                <a:gridCol w="224343"/>
              </a:tblGrid>
              <a:tr h="72544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2900">
                          <a:solidFill>
                            <a:srgbClr val="F1F5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H SarabunPSK"/>
                          <a:ea typeface="TH SarabunPSK"/>
                          <a:cs typeface="TH SarabunPSK"/>
                          <a:sym typeface="TH SarabunPSK"/>
                        </a:defRPr>
                      </a:pPr>
                      <a:r>
                        <a:t>           วิธีดำเนินการ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2544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1. สำรวจความต้องการ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2544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2. เขียนโครงการเพื่อขออนุมัติ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2544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3. ประชุมคณะกรรมการวางแผนดำเนินงาน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2544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4. แต่งตั้งคณะกรรมการดำเนินโครงการ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2544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5. ติดต่อบุคลากรและหน่วยงานที่เกี่ยวข้องและประชาสัมพันธ์ให้ผู้ปกครองเข้าร่วมโครงการ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72686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6. ดำเนินการตามแผน
     - จัดอบรมให้ความรู้ผู้ปกครอง
     - จัดทำโครงการและแจกแผ่นพับเมนูอาหารและวิธีการทำอาหารที่เหมาะสมกับเด็กปฐมวัย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0369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7. สรุปผลการดำเนินงาน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349" y="-31949"/>
            <a:ext cx="13119391" cy="98176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Group 176"/>
          <p:cNvGrpSpPr/>
          <p:nvPr/>
        </p:nvGrpSpPr>
        <p:grpSpPr>
          <a:xfrm>
            <a:off x="808711" y="1488418"/>
            <a:ext cx="9653936" cy="1968501"/>
            <a:chOff x="0" y="0"/>
            <a:chExt cx="9653935" cy="1968500"/>
          </a:xfrm>
        </p:grpSpPr>
        <p:sp>
          <p:nvSpPr>
            <p:cNvPr id="175" name="Shape 175"/>
            <p:cNvSpPr/>
            <p:nvPr/>
          </p:nvSpPr>
          <p:spPr>
            <a:xfrm>
              <a:off x="31750" y="31750"/>
              <a:ext cx="9590436" cy="1905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rgbClr val="0D022C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u="sng"/>
                <a:t>ร</a:t>
              </a:r>
              <a:r>
                <a:rPr u="sng">
                  <a:latin typeface="TH SarabunPSK"/>
                  <a:ea typeface="TH SarabunPSK"/>
                  <a:cs typeface="TH SarabunPSK"/>
                  <a:sym typeface="TH SarabunPSK"/>
                </a:rPr>
                <a:t>ะยะเวลาดำเนินการ</a:t>
              </a: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   สิงหาคม - พฤศจิกายน 2558</a:t>
              </a:r>
            </a:p>
          </p:txBody>
        </p:sp>
        <p:pic>
          <p:nvPicPr>
            <p:cNvPr id="174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653936" cy="1968500"/>
            </a:xfrm>
            <a:prstGeom prst="rect">
              <a:avLst/>
            </a:prstGeom>
            <a:effectLst/>
          </p:spPr>
        </p:pic>
      </p:grpSp>
      <p:grpSp>
        <p:nvGrpSpPr>
          <p:cNvPr id="179" name="Group 179"/>
          <p:cNvGrpSpPr/>
          <p:nvPr/>
        </p:nvGrpSpPr>
        <p:grpSpPr>
          <a:xfrm>
            <a:off x="1422319" y="3735072"/>
            <a:ext cx="9623255" cy="1968501"/>
            <a:chOff x="0" y="0"/>
            <a:chExt cx="9623254" cy="1968500"/>
          </a:xfrm>
        </p:grpSpPr>
        <p:sp>
          <p:nvSpPr>
            <p:cNvPr id="178" name="Shape 178"/>
            <p:cNvSpPr/>
            <p:nvPr/>
          </p:nvSpPr>
          <p:spPr>
            <a:xfrm>
              <a:off x="31750" y="31750"/>
              <a:ext cx="9559755" cy="1905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 u="sng">
                  <a:solidFill>
                    <a:schemeClr val="accent2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สถานที่ดำเนินการ 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   -ณ ศูนย์พัฒนาเด็กเล็กเทศบาลเมืองท่าผา </a:t>
              </a:r>
            </a:p>
          </p:txBody>
        </p:sp>
        <p:pic>
          <p:nvPicPr>
            <p:cNvPr id="177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623255" cy="1968500"/>
            </a:xfrm>
            <a:prstGeom prst="rect">
              <a:avLst/>
            </a:prstGeom>
            <a:effectLst/>
          </p:spPr>
        </p:pic>
      </p:grpSp>
      <p:grpSp>
        <p:nvGrpSpPr>
          <p:cNvPr id="182" name="Group 182"/>
          <p:cNvGrpSpPr/>
          <p:nvPr/>
        </p:nvGrpSpPr>
        <p:grpSpPr>
          <a:xfrm>
            <a:off x="2277534" y="5981727"/>
            <a:ext cx="9722967" cy="1968501"/>
            <a:chOff x="0" y="0"/>
            <a:chExt cx="9722966" cy="1968500"/>
          </a:xfrm>
        </p:grpSpPr>
        <p:sp>
          <p:nvSpPr>
            <p:cNvPr id="181" name="Shape 181"/>
            <p:cNvSpPr/>
            <p:nvPr/>
          </p:nvSpPr>
          <p:spPr>
            <a:xfrm>
              <a:off x="31750" y="31750"/>
              <a:ext cx="9659467" cy="1905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rgbClr val="DA2668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u="sng">
                  <a:latin typeface="TH SarabunPSK"/>
                  <a:ea typeface="TH SarabunPSK"/>
                  <a:cs typeface="TH SarabunPSK"/>
                  <a:sym typeface="TH SarabunPSK"/>
                </a:rPr>
                <a:t>งบประมาณ</a:t>
              </a: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rgbClr val="DA2668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    - ค่าวัสดุอุปกรณ์ทำไข่ตุ๋น จำนวนเงิน 500 บาท</a:t>
              </a:r>
            </a:p>
          </p:txBody>
        </p:sp>
        <p:pic>
          <p:nvPicPr>
            <p:cNvPr id="180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722967" cy="1968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