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 b="def" i="def"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 b="def" i="def"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ชื่อเรื่องและชื่อเรื่องรอง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ngbat_hd.png" descr="dingbat_h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ข้อความชื่อเรื่อง"/>
          <p:cNvSpPr txBox="1"/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ข้อความชื่อเรื่อง</a:t>
            </a:r>
          </a:p>
        </p:txBody>
      </p:sp>
      <p:sp>
        <p:nvSpPr>
          <p:cNvPr id="13" name="เนื้อหาระดับหนึ่ง…"/>
          <p:cNvSpPr txBox="1"/>
          <p:nvPr>
            <p:ph type="body" sz="quarter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14" name="เลขสไลด์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คำค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“ป้อนคำอ้างอิงที่นี่”"/>
          <p:cNvSpPr txBox="1"/>
          <p:nvPr>
            <p:ph type="body" sz="quarter" idx="14"/>
          </p:nvPr>
        </p:nvSpPr>
        <p:spPr>
          <a:xfrm>
            <a:off x="1270000" y="4195246"/>
            <a:ext cx="10464800" cy="82970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2400"/>
              </a:spcBef>
              <a:buSzTx/>
              <a:buNone/>
            </a:lvl1pPr>
          </a:lstStyle>
          <a:p>
            <a:pPr/>
            <a:r>
              <a:t>“ป้อนคำอ้างอิงที่นี่”</a:t>
            </a:r>
          </a:p>
        </p:txBody>
      </p:sp>
      <p:sp>
        <p:nvSpPr>
          <p:cNvPr id="96" name="เลขสไลด์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รูปภาพ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เลขสไลด์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เลขสไลด์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รูปภาพ - แนวนอน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รูปภาพ"/>
          <p:cNvSpPr/>
          <p:nvPr>
            <p:ph type="pic" sz="half" idx="13"/>
          </p:nvPr>
        </p:nvSpPr>
        <p:spPr>
          <a:xfrm>
            <a:off x="2374900" y="952500"/>
            <a:ext cx="8255000" cy="551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ข้อความชื่อเรื่อง"/>
          <p:cNvSpPr txBox="1"/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ข้อความชื่อเรื่อง</a:t>
            </a:r>
          </a:p>
        </p:txBody>
      </p:sp>
      <p:sp>
        <p:nvSpPr>
          <p:cNvPr id="23" name="เนื้อหาระดับหนึ่ง…"/>
          <p:cNvSpPr txBox="1"/>
          <p:nvPr>
            <p:ph type="body" sz="quarter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24" name="เลขสไลด์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ชื่อเรื่อง - ตรงกล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ข้อความชื่อเรื่อง"/>
          <p:cNvSpPr txBox="1"/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pPr/>
            <a:r>
              <a:t>ข้อความชื่อเรื่อง</a:t>
            </a:r>
          </a:p>
        </p:txBody>
      </p:sp>
      <p:sp>
        <p:nvSpPr>
          <p:cNvPr id="32" name="เลขสไลด์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รูปภาพ - 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รูปภาพ"/>
          <p:cNvSpPr/>
          <p:nvPr>
            <p:ph type="pic" sz="half" idx="13"/>
          </p:nvPr>
        </p:nvSpPr>
        <p:spPr>
          <a:xfrm>
            <a:off x="7070725" y="1714500"/>
            <a:ext cx="4733925" cy="6311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ข้อความชื่อเรื่อง"/>
          <p:cNvSpPr txBox="1"/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pPr/>
            <a:r>
              <a:t>ข้อความชื่อเรื่อง</a:t>
            </a:r>
          </a:p>
        </p:txBody>
      </p:sp>
      <p:sp>
        <p:nvSpPr>
          <p:cNvPr id="41" name="เนื้อหาระดับหนึ่ง…"/>
          <p:cNvSpPr txBox="1"/>
          <p:nvPr>
            <p:ph type="body" sz="quarter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42" name="เลขสไลด์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ชื่อเรื่อง - ด้านบน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ข้อความชื่อเรื่อง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ข้อความชื่อเรื่อง</a:t>
            </a:r>
          </a:p>
        </p:txBody>
      </p:sp>
      <p:sp>
        <p:nvSpPr>
          <p:cNvPr id="50" name="เลขสไลด์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ชื่อเรื่องและสัญลักษณ์หัวข้อย่อย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ข้อความชื่อเรื่อง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ข้อความชื่อเรื่อง</a:t>
            </a:r>
          </a:p>
        </p:txBody>
      </p:sp>
      <p:sp>
        <p:nvSpPr>
          <p:cNvPr id="58" name="เนื้อหาระดับหนึ่ง…"/>
          <p:cNvSpPr txBox="1"/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59" name="เลขสไลด์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ชื่อเรื่อง สัญลักษณ์หัวข้อย่อยและรูปภาพ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รูปภาพ"/>
          <p:cNvSpPr/>
          <p:nvPr>
            <p:ph type="pic" sz="quarter" idx="13"/>
          </p:nvPr>
        </p:nvSpPr>
        <p:spPr>
          <a:xfrm>
            <a:off x="7569200" y="3302000"/>
            <a:ext cx="3810000" cy="508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ข้อความชื่อเรื่อง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ข้อความชื่อเรื่อง</a:t>
            </a:r>
          </a:p>
        </p:txBody>
      </p:sp>
      <p:sp>
        <p:nvSpPr>
          <p:cNvPr id="68" name="เนื้อหาระดับหนึ่ง…"/>
          <p:cNvSpPr txBox="1"/>
          <p:nvPr>
            <p:ph type="body" sz="half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69" name="เลขสไลด์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สัญลักษณ์หัวข้อย่อ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เนื้อหาระดับหนึ่ง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77" name="เลขสไลด์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รูปภาพ - 3 รูปขึ้นไ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รูปภาพ"/>
          <p:cNvSpPr/>
          <p:nvPr>
            <p:ph type="pic" sz="quarter" idx="13"/>
          </p:nvPr>
        </p:nvSpPr>
        <p:spPr>
          <a:xfrm>
            <a:off x="6719758" y="49908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รูปภาพ"/>
          <p:cNvSpPr/>
          <p:nvPr>
            <p:ph type="pic" sz="quarter" idx="14"/>
          </p:nvPr>
        </p:nvSpPr>
        <p:spPr>
          <a:xfrm>
            <a:off x="6719758" y="9395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รูปภาพ"/>
          <p:cNvSpPr/>
          <p:nvPr>
            <p:ph type="pic" sz="half" idx="15"/>
          </p:nvPr>
        </p:nvSpPr>
        <p:spPr>
          <a:xfrm>
            <a:off x="979663" y="939800"/>
            <a:ext cx="5499101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เลขสไลด์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เนื้อหาระดับหนึ่ง…"/>
          <p:cNvSpPr txBox="1"/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3" name="ข้อความชื่อเรื่อง"/>
          <p:cNvSpPr txBox="1"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ข้อความชื่อเรื่อง</a:t>
            </a:r>
          </a:p>
        </p:txBody>
      </p:sp>
      <p:sp>
        <p:nvSpPr>
          <p:cNvPr id="4" name="เลขสไลด์"/>
          <p:cNvSpPr txBox="1"/>
          <p:nvPr>
            <p:ph type="sldNum" sz="quarter" idx="2"/>
          </p:nvPr>
        </p:nvSpPr>
        <p:spPr>
          <a:xfrm>
            <a:off x="6324600" y="9359899"/>
            <a:ext cx="368301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b="1" i="0" sz="2000">
                <a:solidFill>
                  <a:srgbClr val="F3F1D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9pPr>
    </p:titleStyle>
    <p:bodyStyle>
      <a:lvl1pPr marL="482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965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1447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1930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24130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2895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3378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3860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4343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สรุปสาระการเรียนรู้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สรุปสาระการเรียนรู้</a:t>
            </a:r>
          </a:p>
        </p:txBody>
      </p:sp>
      <p:sp>
        <p:nvSpPr>
          <p:cNvPr id="121" name="หลักสูตรแกนกลางการศึกษา พุทธศักราช 2551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หลักสูตรแกนกลางการศึกษา พุทธศักราช 2551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1. ตัวชี้วัดชั้นปีเป็นเป้าหมายในการพัฒนาผู้เรียนแต่ละชั้นปีในระดับ…"/>
          <p:cNvSpPr txBox="1"/>
          <p:nvPr>
            <p:ph type="title"/>
          </p:nvPr>
        </p:nvSpPr>
        <p:spPr>
          <a:xfrm>
            <a:off x="896449" y="2636143"/>
            <a:ext cx="11211902" cy="4933802"/>
          </a:xfrm>
          <a:prstGeom prst="rect">
            <a:avLst/>
          </a:prstGeom>
        </p:spPr>
        <p:txBody>
          <a:bodyPr/>
          <a:lstStyle/>
          <a:p>
            <a:pPr indent="609600" algn="just" defTabSz="457200">
              <a:defRPr sz="3000">
                <a:solidFill>
                  <a:srgbClr val="4A4A4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 ตัวชี้วัดชั้นปีเป็นเป้าหมายในการพัฒนาผู้เรียนแต่ละชั้นปีในระดับ</a:t>
            </a:r>
          </a:p>
          <a:p>
            <a:pPr indent="609600" algn="just" defTabSz="457200">
              <a:defRPr sz="3000">
                <a:solidFill>
                  <a:srgbClr val="4A4A4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การศึกษาภาคบังคับ (ประถมศึกษาปีที่ 1 – มัธยมศึกษาปีที่ 3)           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indent="609600" algn="just" defTabSz="457200">
              <a:defRPr sz="3000">
                <a:solidFill>
                  <a:srgbClr val="4A4A4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. </a:t>
            </a:r>
            <a:r>
              <a:t>ตัวชี้วัดช่วงชั้นเป็นเป้าหมายในการพัฒนาผู้เรียนในระดับมัธยมศึกษาตอนปลาย(มัธยมศึกษาปีที่ 4- 6)</a:t>
            </a:r>
          </a:p>
        </p:txBody>
      </p:sp>
      <p:sp>
        <p:nvSpPr>
          <p:cNvPr id="148" name="ตัวชี้วัด (ต่อ)"/>
          <p:cNvSpPr txBox="1"/>
          <p:nvPr/>
        </p:nvSpPr>
        <p:spPr>
          <a:xfrm>
            <a:off x="1490881" y="749300"/>
            <a:ext cx="10464801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i="0" sz="6000">
                <a:solidFill>
                  <a:srgbClr val="000000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ตัวชี้วัด (ต่อ)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หลักสูตรได้มีการกำหนดรหัสกำกับมาตรฐานการเรียนรู้และตัวชี้วัด เพื่อความเข้าใจและให้สื่อสารตรงกัน ดังนี้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b="1" sz="3400">
                <a:solidFill>
                  <a:srgbClr val="4A4A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หลักสูตรได้มีการกำหนดรหัสกำกับมาตรฐานการเรียนรู้และตัวชี้วัด เพื่อความเข้าใจและให้สื่อสารตรงกัน ดังนี้</a:t>
            </a:r>
          </a:p>
        </p:txBody>
      </p:sp>
      <p:sp>
        <p:nvSpPr>
          <p:cNvPr id="151" name="ว 1.1 ป. 1/2…"/>
          <p:cNvSpPr txBox="1"/>
          <p:nvPr/>
        </p:nvSpPr>
        <p:spPr>
          <a:xfrm>
            <a:off x="1270000" y="2868094"/>
            <a:ext cx="10464800" cy="553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 defTabSz="457200">
              <a:defRPr i="0" sz="3000">
                <a:solidFill>
                  <a:srgbClr val="4A4A4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ว 1.1 ป. 1/2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711200" indent="609600" algn="l" defTabSz="457200">
              <a:defRPr i="0" sz="3000">
                <a:solidFill>
                  <a:srgbClr val="4A4A4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ป.1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/2        ตัวชี้วัดชั้นประถมศึกษาปีที่ 1  ข้อที่ 2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711200" indent="609600" algn="l" defTabSz="457200">
              <a:defRPr i="0" sz="3000">
                <a:solidFill>
                  <a:srgbClr val="4A4A4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.1            สาระที่ 1  มาตรฐานข้อที่ 1    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711200" indent="609600" algn="l" defTabSz="457200">
              <a:defRPr i="0" sz="3000">
                <a:solidFill>
                  <a:srgbClr val="4A4A4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ว                กลุ่มสาระการเรียนรู้วิทยาศาสตร์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algn="l" defTabSz="457200">
              <a:defRPr i="0" sz="3000">
                <a:solidFill>
                  <a:srgbClr val="4A4A4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algn="l" defTabSz="457200">
              <a:defRPr i="0" sz="3000">
                <a:solidFill>
                  <a:srgbClr val="4A4A4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ต 2.2 ม.4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-6/ 3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711200" indent="609600" algn="l" defTabSz="457200">
              <a:defRPr i="0" sz="3000">
                <a:solidFill>
                  <a:srgbClr val="4A4A4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ม.4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-6/3      ตัวชี้วัดชั้นมัธยมศึกษาตอนปลาย  ข้อที่ 3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711200" indent="609600" algn="l" defTabSz="457200">
              <a:defRPr i="0" sz="3000">
                <a:solidFill>
                  <a:srgbClr val="4A4A4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.3            สาระที่ 2  มาตรฐานข้อที่ 2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711200" indent="609600" algn="l" defTabSz="457200">
              <a:defRPr i="0" sz="3000">
                <a:solidFill>
                  <a:srgbClr val="4A4A4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ต                 กลุ่มสาระการเรียนรู้ภาษาต่างประเทศ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กิจกรรมพัฒนาผู้เรียน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b="1" sz="5000">
                <a:solidFill>
                  <a:srgbClr val="3636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effectLst/>
              </a:defRPr>
            </a:pPr>
            <a:r>
              <a:t>กิจกรรมพัฒนาผู้เรียน</a:t>
            </a:r>
          </a:p>
        </p:txBody>
      </p:sp>
      <p:sp>
        <p:nvSpPr>
          <p:cNvPr id="154" name="1 .กิจกรรมแนะแนว…"/>
          <p:cNvSpPr txBox="1"/>
          <p:nvPr/>
        </p:nvSpPr>
        <p:spPr>
          <a:xfrm>
            <a:off x="1270000" y="2990815"/>
            <a:ext cx="10464800" cy="4603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259715" marR="558800" indent="-259715" defTabSz="457200">
              <a:spcBef>
                <a:spcPts val="800"/>
              </a:spcBef>
              <a:defRPr i="0" sz="3500">
                <a:solidFill>
                  <a:srgbClr val="4A4A4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.กิจกรรมแนะแนว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101600" marR="558800" indent="-101600" defTabSz="457200">
              <a:spcBef>
                <a:spcPts val="800"/>
              </a:spcBef>
              <a:defRPr i="0" sz="3500">
                <a:solidFill>
                  <a:srgbClr val="4A4A4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2.กิจกรรมนักเรียน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101600" marR="558800" indent="-101600" defTabSz="457200">
              <a:spcBef>
                <a:spcPts val="800"/>
              </a:spcBef>
              <a:defRPr i="0" sz="3500">
                <a:solidFill>
                  <a:srgbClr val="4A4A4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 กิจกรรมเพื่อสังคมและสาธารณประโยชน์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หลักสูตรแกนกลางการศึกษาขั้นพื้นฐาน  มุ่งพัฒนาผู้เรียนทุกคน ซึ่งเป็นกำลังของชาติให้เป็นมนุษย์ที่มีความสมดุลทั้งด้านร่างกาย ความรู้  คุณธรรม  มีจิตสำนึกในความเป็นพลเมืองไทยและเป็นพลโลก ยึดมั่นในการปกครองตามระบอบประชาธิปไตยอันมีพระมหากษัตริย์ทรงเป็นประมุข   มีความรู้และทักษะพื้นฐาน รวมทั้ง เจตคติ ที่จำเป็นต่อการศึกษาต่อ  การประกอบอาชีพและการศึกษาตลอดชีวิต  โดยมุ่งเน้นผู้เรียนเป็นสำคัญบนพื้นฐานความเชื่อว่า ทุกคนสามารถเรียนรู้และพัฒนาตนเองได้เต็มตามศักยภาพ"/>
          <p:cNvSpPr txBox="1"/>
          <p:nvPr>
            <p:ph type="title"/>
          </p:nvPr>
        </p:nvSpPr>
        <p:spPr>
          <a:xfrm>
            <a:off x="1270000" y="3027318"/>
            <a:ext cx="10464800" cy="5171575"/>
          </a:xfrm>
          <a:prstGeom prst="rect">
            <a:avLst/>
          </a:prstGeom>
        </p:spPr>
        <p:txBody>
          <a:bodyPr/>
          <a:lstStyle/>
          <a:p>
            <a:pPr algn="just" defTabSz="457200">
              <a:defRPr sz="3100">
                <a:solidFill>
                  <a:srgbClr val="4A4A4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หลักสูตรแกนกลางการศึกษาขั้นพื้นฐาน  มุ่งพัฒนาผู้เรียนทุกคน ซึ่งเป็นกำลังของชาติให้เป็นมนุษย์ที่มีความสมดุลทั้งด้านร่างกาย ความรู้  คุณธรรม 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มีจิตสำนึกในความเป็นพลเมืองไทยและเป็นพลโลก ยึดมั่นในการปกครองตามระบอบประชาธิปไตยอันมีพระมหากษัตริย์ทรงเป็นประมุข   มีความรู้และทักษะพื้นฐาน รวมทั้ง เจตคติ ที่จำเป็นต่อการศึกษาต่อ  การประกอบอาชีพและการศึกษาตลอดชีวิต  โดยมุ่งเน้นผู้เรียนเป็นสำคัญบนพื้นฐานความเชื่อว่า ทุกคนสามารถเรียนรู้และพัฒนาตนเองได้เต็มตามศักยภาพ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24" name="วิสัยทัศน์"/>
          <p:cNvSpPr txBox="1"/>
          <p:nvPr/>
        </p:nvSpPr>
        <p:spPr>
          <a:xfrm>
            <a:off x="1651954" y="795320"/>
            <a:ext cx="10464801" cy="1558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457200">
              <a:defRPr i="0" sz="5200">
                <a:solidFill>
                  <a:srgbClr val="4A4A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วิสัยทัศน์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จุดมุ่งหมาย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จุดมุ่งหมาย</a:t>
            </a:r>
          </a:p>
        </p:txBody>
      </p:sp>
      <p:sp>
        <p:nvSpPr>
          <p:cNvPr id="127" name="มุ่งพัฒนาผู้เรียนให้เป็นคนดี  มีปัญญา มีความสุข   มีศักยภาพในการศึกษาต่อ  และประกอบอาชีพ   ได้กำหนดเป็นจุดหมายเพื่อให้เกิดกับผู้เรียน  เมื่อจบการศึกษาขั้นพื้นฐาน   ดังนี้…"/>
          <p:cNvSpPr txBox="1"/>
          <p:nvPr/>
        </p:nvSpPr>
        <p:spPr>
          <a:xfrm>
            <a:off x="1062907" y="2845084"/>
            <a:ext cx="11155110" cy="5993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just" defTabSz="365760">
              <a:defRPr i="0" sz="2400">
                <a:solidFill>
                  <a:srgbClr val="4A4A4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มุ่งพัฒนาผู้เรียนให้เป็นคนดี  มีปัญญา มีความสุข   มีศักยภาพในการศึกษาต่อ  และประกอบอาชีพ   ได้กำหนดเป็นจุดหมายเพื่อให้เกิดกับผู้เรียน  เมื่อจบการศึกษาขั้นพื้นฐาน   ดังนี้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indent="487680" algn="just" defTabSz="365760">
              <a:defRPr i="0" sz="2400">
                <a:solidFill>
                  <a:srgbClr val="4A4A4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  มีคุณธรรม  จริยธรรม  และค่านิยมที่พึงประสงค์ เห็นคุณค่าของตนเอง   มีวินัยและปฏิบัติตนตามหลักธรรมของพระพุทธศาสนา หรือศาสนาที่ตนนับถือ  ยึดหลักปรัชญาของเศรษฐกิจพอเพียง 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indent="487680" algn="just" defTabSz="365760">
              <a:defRPr i="0" sz="2400">
                <a:solidFill>
                  <a:srgbClr val="4A4A4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 มีความรู้ ความสามารถในการสื่อสาร การคิด การแก้ปัญหา   การใช้เทคโนโลยี  และมีทักษะชีวิต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indent="487680" algn="just" defTabSz="365760">
              <a:defRPr i="0" sz="2400">
                <a:solidFill>
                  <a:srgbClr val="4A4A4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  มีสุขภาพกายและสุขภาพจิตที่ดี มีสุขนิสัย และรักการออกกำลังกาย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indent="487680" algn="just" defTabSz="365760">
              <a:defRPr i="0" sz="2400">
                <a:solidFill>
                  <a:srgbClr val="4A4A4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4.  มีความรักชาติ มีจิตสำนึกในความเป็นพลเมืองไทยและพลโลก  ยึดมั่นในวิถีชีวิตและ           การปกครองตามระบอบประชาธิปไตยอันมีพระมหากษัตริย์ทรงเป็นประมุข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indent="506476" algn="just" defTabSz="365760">
              <a:defRPr i="0" sz="2400">
                <a:solidFill>
                  <a:srgbClr val="4A4A4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5.  มีจิตสำนึกในการอนุรักษ์วัฒนธรรมและภูมิปัญญาไทย   การอนุรักษ์และพัฒนาสิ่งแวดล้อม  มีจิตสาธารณะที่มุ่งทำประโยชน์และสร้างสิ่งที่ดีงามในสังคม และอยู่ร่วมกันในสังคมอย่างมีความสุข   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สมรรถนะสำคัญของผู้เรียน และคุณลักษณะอันพึงประสงค์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b="1" sz="2900">
                <a:solidFill>
                  <a:srgbClr val="3636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effectLst/>
              </a:defRPr>
            </a:pPr>
            <a:r>
              <a:t>สมรรถนะสำคัญของผู้เรียน และคุณลักษณะอันพึงประสงค์</a:t>
            </a:r>
          </a:p>
        </p:txBody>
      </p:sp>
      <p:sp>
        <p:nvSpPr>
          <p:cNvPr id="130" name="มุ่งเน้นพัฒนาผู้เรียนให้มีคุณภาพตามมาตรฐานที่กำหนดไว้ 5 ประการ ดังนี้…"/>
          <p:cNvSpPr txBox="1"/>
          <p:nvPr/>
        </p:nvSpPr>
        <p:spPr>
          <a:xfrm>
            <a:off x="726974" y="3029166"/>
            <a:ext cx="11550852" cy="5861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just" defTabSz="411479">
              <a:defRPr i="0" sz="2700">
                <a:solidFill>
                  <a:srgbClr val="4A4A4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มุ่งเน้นพัฒนาผู้เรียนให้มีคุณภาพตามมาตรฐานที่กำหนดไว้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5 ประการ ดังนี้</a:t>
            </a:r>
          </a:p>
          <a:p>
            <a:pPr algn="just" defTabSz="411479">
              <a:defRPr i="0" sz="2700">
                <a:solidFill>
                  <a:srgbClr val="4A4A4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   1. ความสามารถในการสื่อสาร เป็นความสามารถในการรับและส่งสาร  มีวัฒนธรรมในการใช้ภาษาถ่ายทอดความคิด ความรู้ความเข้าใจ ความรู้สึก และทัศนะของตนเองเพื่อแลกเปลี่ยนข้อมูลข่าวสารและประสบการณ์อันจะเป็นประโยชน์ต่อการพัฒนาตนเองและสังคมรวมทั้งการเจรจาต่อรองเพื่อขจัดและลดปัญหาความขัดแย้งต่าง ๆ การเลือกรับหรือไม่รับข้อมูลข่าวสารด้วยหลักเหตุผลและความถูกต้อง ตลอดจนการเลือกใช้วิธีการสื่อสาร ที่มีประสิทธิภาพโดยคำนึงถึงผลกระทบที่มีต่อตนเองและสังคม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algn="just" defTabSz="411479">
              <a:defRPr i="0" sz="2700">
                <a:solidFill>
                  <a:srgbClr val="4A4A4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     </a:t>
            </a:r>
            <a:r>
              <a:t>2. ความสามารถในการคิด เป็นความสามารถในการคิดวิเคราะห์ การคิดสังเคราะห์ การคิด อย่างสร้างสรรค์  การคิดอย่างมีวิจารณญาณ และการคิดเป็นระบบ เพื่อนำไปสู่การสร้างองค์ความรู้หรือสารสนเทศเพื่อการตัดสินใจเกี่ยวกับตนเองและสังคมได้อย่างเหมาะสม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3.ความสามารถในการแก้ปัญหา เป็นความสามารถในการแก้ปัญหาและอุปสรรคต่าง ๆ              ที่เผชิญได้อย่างถูกต้องเหมาะสมบนพื้นฐานของหลักเหตุผล คุณธรรมและข้อมูลสารสนเทศ เข้าใจความสัมพันธ์และการเปลี่ยนแปลงของเหตุการณ์ต่าง ๆ ในสังคม แสวงหาความรู้ ประยุกต์ความรู้มาใช้ในการป้องกันและแก้ไขปัญหา และมีการตัดสินใจที่มีประสิทธิภาพโดยคำนึงถึงผลกระทบที่เกิดขึ้น    ต่อตนเอง สังคมและสิ่งแวดล้อม…"/>
          <p:cNvSpPr txBox="1"/>
          <p:nvPr>
            <p:ph type="title"/>
          </p:nvPr>
        </p:nvSpPr>
        <p:spPr>
          <a:xfrm>
            <a:off x="1270000" y="2866246"/>
            <a:ext cx="10464800" cy="5708481"/>
          </a:xfrm>
          <a:prstGeom prst="rect">
            <a:avLst/>
          </a:prstGeom>
        </p:spPr>
        <p:txBody>
          <a:bodyPr/>
          <a:lstStyle/>
          <a:p>
            <a:pPr indent="524255" algn="just" defTabSz="393192">
              <a:defRPr sz="2580">
                <a:solidFill>
                  <a:srgbClr val="4A4A4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3.ความสามารถในการแก้ปัญหา เป็นความสามารถในการแก้ปัญหาและอุปสรรคต่าง ๆ              ที่เผชิญได้อย่างถูกต้องเหมาะสมบนพื้นฐานของหลักเหตุผล คุณธรรมและข้อมูลสารสนเทศ เข้าใจความสัมพันธ์และการเปลี่ยนแปลงของเหตุการณ์ต่าง ๆ ในสังคม แสวงหาความรู้ ประยุกต์ความรู้มาใช้ในการป้องกันและแก้ไขปัญหา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และมีการตัดสินใจที่มีประสิทธิภาพโดยคำนึงถึงผลกระทบที่เกิดขึ้น    ต่อตนเอง สังคมและสิ่งแวดล้อม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algn="l" defTabSz="393192">
              <a:defRPr sz="2580">
                <a:solidFill>
                  <a:srgbClr val="4A4A4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        4. ความสามารถในการใช้ทักษะชีวิต   เป็นความสามารถในการนำกระบวนการต่าง ๆ ไปใช้ในการดำเนินชีวิตประจำวัน การเรียนรู้ด้วยตนเอง การเรียนรู้อย่างต่อเนื่อง  การทำงาน และการอยู่ร่วมกันในสังคมด้วยการสร้างเสริมความสัมพันธ์อันดีระหว่างบุคคล การจัดการปัญหาและความขัดแย้งต่าง ๆ อย่างเหมาะสม การปรับตัวให้ทันกับการเปลี่ยนแปลงของสังคมและสภาพแวดล้อม และการรู้จักหลีกเลี่ยงพฤติกรรมไม่พึงประสงค์ที่ส่งผลกระทบต่อตนเองและผู้อื่น</a:t>
            </a:r>
          </a:p>
        </p:txBody>
      </p:sp>
      <p:sp>
        <p:nvSpPr>
          <p:cNvPr id="133" name="สมรรถนะสำคัญของผู้เรียน และคุณลักษณะอันพึงประสงค์ (ต่อ)"/>
          <p:cNvSpPr txBox="1"/>
          <p:nvPr/>
        </p:nvSpPr>
        <p:spPr>
          <a:xfrm>
            <a:off x="1408061" y="749300"/>
            <a:ext cx="10464801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457200">
              <a:defRPr b="1" i="0" sz="2900">
                <a:solidFill>
                  <a:srgbClr val="3636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effectLst/>
              </a:defRPr>
            </a:pPr>
            <a:r>
              <a:t>สมรรถนะสำคัญของผู้เรียน และคุณลักษณะอันพึงประสงค์ (ต่อ)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5. ความสามารถในการใช้เทคโนโลยี เป็นความสามารถในการเลือก และใช้ เทคโนโลยีด้านต่าง ๆ และมีทักษะกระบวนการทางเทคโนโลยี เพื่อการพัฒนาตนเองและสังคม ในด้านการเรียนรู้ การสื่อสาร การทำงาน  การแก้ปัญหาอย่างสร้างสรรค์ ถูกต้อง เหมาะสม และมีคุณธรรม"/>
          <p:cNvSpPr txBox="1"/>
          <p:nvPr>
            <p:ph type="title"/>
          </p:nvPr>
        </p:nvSpPr>
        <p:spPr>
          <a:xfrm>
            <a:off x="1484762" y="3065668"/>
            <a:ext cx="10464801" cy="3215701"/>
          </a:xfrm>
          <a:prstGeom prst="rect">
            <a:avLst/>
          </a:prstGeom>
        </p:spPr>
        <p:txBody>
          <a:bodyPr/>
          <a:lstStyle/>
          <a:p>
            <a:pPr indent="609600" algn="l" defTabSz="457200">
              <a:defRPr sz="3000">
                <a:solidFill>
                  <a:srgbClr val="4A4A4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5. ความสามารถในการใช้เทคโนโลยี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เป็นความสามารถในการเลือก และใช้ เทคโนโลยีด้านต่าง ๆ และมีทักษะกระบวนการทางเทคโนโลยี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เพื่อการพัฒนาตนเองและสังคม ในด้านการเรียนรู้ การสื่อสาร การทำงาน  การแก้ปัญหาอย่างสร้างสรรค์ ถูกต้อง เหมาะสม และมีคุณธรรม</a:t>
            </a:r>
          </a:p>
        </p:txBody>
      </p:sp>
      <p:sp>
        <p:nvSpPr>
          <p:cNvPr id="136" name="สมรรถนะสำคัญของผู้เรียน และคุณลักษณะอันพึงประสงค์ (ต่อ)"/>
          <p:cNvSpPr txBox="1"/>
          <p:nvPr/>
        </p:nvSpPr>
        <p:spPr>
          <a:xfrm>
            <a:off x="1377381" y="749300"/>
            <a:ext cx="10464801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457200">
              <a:defRPr b="1" i="0" sz="3100">
                <a:solidFill>
                  <a:srgbClr val="3636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effectLst/>
              </a:defRPr>
            </a:pPr>
            <a:r>
              <a:t>สมรรถนะสำคัญของผู้เรียน และคุณลักษณะอันพึงประสงค์ (ต่อ)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คุณลักษณะอันพึงประสงค์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b="1" sz="4600">
                <a:solidFill>
                  <a:srgbClr val="3636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effectLst/>
              </a:defRPr>
            </a:pPr>
            <a:r>
              <a:t>คุณลักษณะอันพึงประสงค์</a:t>
            </a:r>
          </a:p>
        </p:txBody>
      </p:sp>
      <p:sp>
        <p:nvSpPr>
          <p:cNvPr id="139" name="มุ่งพัฒนาผู้เรียนให้มีคุณลักษณะอันพึงประสงค์ เพื่อให้สามารถอยู่ร่วมกับผู้อื่นในสังคมได้อย่างมีความสุขในฐานะเป็นพลเมืองไทยและพลโลก   ดังนี้…"/>
          <p:cNvSpPr txBox="1"/>
          <p:nvPr/>
        </p:nvSpPr>
        <p:spPr>
          <a:xfrm>
            <a:off x="786784" y="2903388"/>
            <a:ext cx="11431232" cy="5877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734694" indent="-734694" defTabSz="457200">
              <a:defRPr i="0" sz="3000">
                <a:solidFill>
                  <a:srgbClr val="4A4A4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มุ่งพัฒนาผู้เรียนให้มีคุณลักษณะอันพึงประสงค์</a:t>
            </a:r>
            <a:r>
              <a:rPr sz="160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เพื่อให้สามารถอยู่ร่วมกับผู้อื่นในสังคมได้อย่างมีความสุขในฐานะเป็นพลเมืองไทยและพลโลก  </a:t>
            </a:r>
            <a:r>
              <a:rPr sz="160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ดังนี้</a:t>
            </a:r>
          </a:p>
          <a:p>
            <a:pPr marL="734694" indent="-734694" algn="just" defTabSz="457200">
              <a:defRPr i="0" sz="3000">
                <a:solidFill>
                  <a:srgbClr val="4A4A4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  รักชาติ  ศาสน์ กษัตริย์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734694" indent="-734694" algn="just" defTabSz="457200">
              <a:defRPr i="0" sz="3000">
                <a:solidFill>
                  <a:srgbClr val="4A4A4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  ซื่อสัตย์สุจริต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734694" indent="-734694" algn="just" defTabSz="457200">
              <a:defRPr i="0" sz="3000">
                <a:solidFill>
                  <a:srgbClr val="4A4A4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3. 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มีวินัย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734694" indent="-734694" algn="just" defTabSz="457200">
              <a:defRPr i="0" sz="3000">
                <a:solidFill>
                  <a:srgbClr val="4A4A4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4. ใฝ่เรียนรู้</a:t>
            </a:r>
          </a:p>
          <a:p>
            <a:pPr marL="734694" indent="-734694" algn="just" defTabSz="457200">
              <a:defRPr i="0" sz="3000">
                <a:solidFill>
                  <a:srgbClr val="4A4A4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5. อยู่อย่างพอเพียง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734694" indent="-734694" algn="just" defTabSz="457200">
              <a:defRPr i="0" sz="3000">
                <a:solidFill>
                  <a:srgbClr val="4A4A4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6.  มุ่งมั่นในการทำงาน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734694" indent="-734694" algn="l" defTabSz="457200">
              <a:defRPr i="0" sz="3000">
                <a:solidFill>
                  <a:srgbClr val="4A4A4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7.  รักความเป็นไทย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734694" indent="-734694" algn="l" defTabSz="457200">
              <a:defRPr i="0" sz="3000">
                <a:solidFill>
                  <a:srgbClr val="4A4A4A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8.  มีจิตสาธารณะ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การพัฒนาผู้เรียนให้เกิดความสมดุล ต้องคำนึงถึงหลักพัฒนาการทางสมองและพหุปัญญา ได้กำหนดให้ผู้เรียนเรียนรู้ 8 กลุ่มสาระการเรียนรู้ ดังนี้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3000">
                <a:solidFill>
                  <a:srgbClr val="4A4A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การพัฒนาผู้เรียนให้เกิดความสมดุล ต้องคำนึงถึงหลักพัฒนาการทางสมองและพหุปัญญา ได้กำหนดให้ผู้เรียนเรียนรู้ 8 กลุ่มสาระการเรียนรู้ ดังนี้</a:t>
            </a:r>
          </a:p>
        </p:txBody>
      </p:sp>
      <p:pic>
        <p:nvPicPr>
          <p:cNvPr id="142" name="FDAC5F3C-F0BF-4F30-A2CC-2AF976265C8F-L0-001.jpeg" descr="FDAC5F3C-F0BF-4F30-A2CC-2AF976265C8F-L0-001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6984" y="2743388"/>
            <a:ext cx="9443079" cy="5933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ตัวชี้วัดระบุสิ่งที่นักเรียนพึงรู้และปฏิบัติได้ รวมทั้งคุณลักษณะของผู้เรียนในแต่ละระดับชั้นซึ่งสะท้อนถึงมาตรฐานการเรียนรู้ มีความเฉพาะเจาะจงและมีความเป็นรูปธรรม นำไปใช้ ในการกำหนดเนื้อหา  จัดทำหน่วยการเรียนรู้ จัดการเรียนการสอน และเป็นเกณฑ์สำคัญสำหรับการวัดประเมินผลเพื่อตรวจสอบคุณภาพผู้เรียน"/>
          <p:cNvSpPr txBox="1"/>
          <p:nvPr>
            <p:ph type="title"/>
          </p:nvPr>
        </p:nvSpPr>
        <p:spPr>
          <a:xfrm>
            <a:off x="1423401" y="3096349"/>
            <a:ext cx="10464801" cy="4481266"/>
          </a:xfrm>
          <a:prstGeom prst="rect">
            <a:avLst/>
          </a:prstGeom>
        </p:spPr>
        <p:txBody>
          <a:bodyPr/>
          <a:lstStyle>
            <a:lvl1pPr indent="609600" algn="just" defTabSz="457200">
              <a:defRPr sz="3000">
                <a:solidFill>
                  <a:srgbClr val="4A4A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ตัวชี้วัดระบุสิ่งที่นักเรียนพึงรู้และปฏิบัติได้ รวมทั้งคุณลักษณะของผู้เรียนในแต่ละระดับชั้นซึ่งสะท้อนถึงมาตรฐานการเรียนรู้ มีความเฉพาะเจาะจงและมีความเป็นรูปธรรม นำไปใช้ ในการกำหนดเนื้อหา  จัดทำหน่วยการเรียนรู้ จัดการเรียนการสอน และเป็นเกณฑ์สำคัญสำหรับการวัดประเมินผลเพื่อตรวจสอบคุณภาพผู้เรียน </a:t>
            </a:r>
          </a:p>
        </p:txBody>
      </p:sp>
      <p:sp>
        <p:nvSpPr>
          <p:cNvPr id="145" name="ตัวชี้วัด"/>
          <p:cNvSpPr txBox="1"/>
          <p:nvPr/>
        </p:nvSpPr>
        <p:spPr>
          <a:xfrm>
            <a:off x="2792514" y="411815"/>
            <a:ext cx="7419772" cy="2325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indent="609600" defTabSz="457200">
              <a:defRPr i="0" sz="5400">
                <a:solidFill>
                  <a:srgbClr val="4A4A4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r>
              <a:t>ตัวชี้วัด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